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449" r:id="rId2"/>
    <p:sldId id="569" r:id="rId3"/>
    <p:sldId id="567" r:id="rId4"/>
    <p:sldId id="515" r:id="rId5"/>
    <p:sldId id="516" r:id="rId6"/>
    <p:sldId id="506" r:id="rId7"/>
    <p:sldId id="507" r:id="rId8"/>
    <p:sldId id="547" r:id="rId9"/>
    <p:sldId id="554" r:id="rId10"/>
    <p:sldId id="522" r:id="rId11"/>
    <p:sldId id="539" r:id="rId12"/>
    <p:sldId id="565" r:id="rId13"/>
    <p:sldId id="527" r:id="rId14"/>
    <p:sldId id="540" r:id="rId15"/>
    <p:sldId id="566" r:id="rId16"/>
    <p:sldId id="520" r:id="rId17"/>
    <p:sldId id="541" r:id="rId18"/>
    <p:sldId id="511" r:id="rId19"/>
    <p:sldId id="512" r:id="rId20"/>
    <p:sldId id="555" r:id="rId21"/>
    <p:sldId id="513" r:id="rId22"/>
    <p:sldId id="514" r:id="rId23"/>
    <p:sldId id="435" r:id="rId24"/>
    <p:sldId id="556" r:id="rId25"/>
    <p:sldId id="559" r:id="rId26"/>
    <p:sldId id="558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97" r:id="rId41"/>
    <p:sldId id="498" r:id="rId42"/>
    <p:sldId id="499" r:id="rId43"/>
    <p:sldId id="500" r:id="rId44"/>
    <p:sldId id="501" r:id="rId45"/>
    <p:sldId id="502" r:id="rId46"/>
    <p:sldId id="503" r:id="rId47"/>
    <p:sldId id="504" r:id="rId48"/>
    <p:sldId id="505" r:id="rId49"/>
    <p:sldId id="468" r:id="rId50"/>
    <p:sldId id="467" r:id="rId51"/>
    <p:sldId id="469" r:id="rId52"/>
    <p:sldId id="470" r:id="rId53"/>
    <p:sldId id="482" r:id="rId54"/>
    <p:sldId id="471" r:id="rId55"/>
    <p:sldId id="472" r:id="rId56"/>
    <p:sldId id="473" r:id="rId57"/>
    <p:sldId id="474" r:id="rId58"/>
    <p:sldId id="475" r:id="rId59"/>
    <p:sldId id="483" r:id="rId60"/>
    <p:sldId id="476" r:id="rId61"/>
    <p:sldId id="477" r:id="rId62"/>
    <p:sldId id="478" r:id="rId63"/>
    <p:sldId id="479" r:id="rId64"/>
    <p:sldId id="480" r:id="rId65"/>
    <p:sldId id="481" r:id="rId66"/>
    <p:sldId id="572" r:id="rId67"/>
    <p:sldId id="571" r:id="rId68"/>
    <p:sldId id="577" r:id="rId69"/>
    <p:sldId id="578" r:id="rId70"/>
    <p:sldId id="350" r:id="rId71"/>
    <p:sldId id="370" r:id="rId72"/>
    <p:sldId id="419" r:id="rId73"/>
    <p:sldId id="579" r:id="rId74"/>
    <p:sldId id="417" r:id="rId75"/>
    <p:sldId id="381" r:id="rId76"/>
    <p:sldId id="360" r:id="rId77"/>
    <p:sldId id="377" r:id="rId78"/>
    <p:sldId id="573" r:id="rId79"/>
    <p:sldId id="376" r:id="rId80"/>
    <p:sldId id="366" r:id="rId81"/>
    <p:sldId id="391" r:id="rId82"/>
    <p:sldId id="574" r:id="rId83"/>
    <p:sldId id="428" r:id="rId84"/>
    <p:sldId id="429" r:id="rId85"/>
    <p:sldId id="430" r:id="rId86"/>
    <p:sldId id="275" r:id="rId87"/>
    <p:sldId id="431" r:id="rId88"/>
    <p:sldId id="580" r:id="rId89"/>
    <p:sldId id="433" r:id="rId90"/>
    <p:sldId id="432" r:id="rId91"/>
    <p:sldId id="581" r:id="rId92"/>
    <p:sldId id="403" r:id="rId93"/>
    <p:sldId id="368" r:id="rId94"/>
    <p:sldId id="410" r:id="rId95"/>
    <p:sldId id="308" r:id="rId96"/>
    <p:sldId id="297" r:id="rId97"/>
    <p:sldId id="389" r:id="rId98"/>
    <p:sldId id="385" r:id="rId99"/>
    <p:sldId id="386" r:id="rId100"/>
    <p:sldId id="352" r:id="rId101"/>
    <p:sldId id="353" r:id="rId102"/>
    <p:sldId id="354" r:id="rId103"/>
    <p:sldId id="355" r:id="rId104"/>
    <p:sldId id="387" r:id="rId105"/>
    <p:sldId id="359" r:id="rId106"/>
    <p:sldId id="301" r:id="rId107"/>
    <p:sldId id="303" r:id="rId108"/>
    <p:sldId id="304" r:id="rId109"/>
    <p:sldId id="305" r:id="rId110"/>
    <p:sldId id="306" r:id="rId111"/>
    <p:sldId id="307" r:id="rId112"/>
    <p:sldId id="371" r:id="rId113"/>
    <p:sldId id="583" r:id="rId114"/>
    <p:sldId id="584" r:id="rId115"/>
    <p:sldId id="585" r:id="rId116"/>
    <p:sldId id="586" r:id="rId117"/>
    <p:sldId id="587" r:id="rId118"/>
    <p:sldId id="358" r:id="rId119"/>
    <p:sldId id="319" r:id="rId120"/>
    <p:sldId id="548" r:id="rId121"/>
    <p:sldId id="562" r:id="rId122"/>
    <p:sldId id="549" r:id="rId123"/>
    <p:sldId id="550" r:id="rId124"/>
    <p:sldId id="551" r:id="rId125"/>
    <p:sldId id="552" r:id="rId126"/>
    <p:sldId id="553" r:id="rId127"/>
    <p:sldId id="454" r:id="rId128"/>
    <p:sldId id="561" r:id="rId129"/>
    <p:sldId id="588" r:id="rId130"/>
    <p:sldId id="589" r:id="rId131"/>
    <p:sldId id="563" r:id="rId132"/>
    <p:sldId id="570" r:id="rId133"/>
    <p:sldId id="560" r:id="rId134"/>
    <p:sldId id="575" r:id="rId135"/>
    <p:sldId id="576" r:id="rId136"/>
    <p:sldId id="582" r:id="rId1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FF"/>
    <a:srgbClr val="FF0000"/>
    <a:srgbClr val="0000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529" autoAdjust="0"/>
  </p:normalViewPr>
  <p:slideViewPr>
    <p:cSldViewPr>
      <p:cViewPr varScale="1">
        <p:scale>
          <a:sx n="73" d="100"/>
          <a:sy n="73" d="100"/>
        </p:scale>
        <p:origin x="-106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01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8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88.wmf"/><Relationship Id="rId1" Type="http://schemas.openxmlformats.org/officeDocument/2006/relationships/image" Target="../media/image105.wmf"/><Relationship Id="rId4" Type="http://schemas.openxmlformats.org/officeDocument/2006/relationships/image" Target="../media/image107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88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3.wmf"/><Relationship Id="rId7" Type="http://schemas.openxmlformats.org/officeDocument/2006/relationships/image" Target="../media/image117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Relationship Id="rId4" Type="http://schemas.openxmlformats.org/officeDocument/2006/relationships/image" Target="../media/image17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image" Target="../media/image17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image" Target="../media/image17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="" xmlns:a16="http://schemas.microsoft.com/office/drawing/2014/main" id="{DF7EF911-90E8-45B4-8EE1-509050418C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1" name="Rectangle 3">
            <a:extLst>
              <a:ext uri="{FF2B5EF4-FFF2-40B4-BE49-F238E27FC236}">
                <a16:creationId xmlns="" xmlns:a16="http://schemas.microsoft.com/office/drawing/2014/main" id="{0C0654AB-D90F-46F6-B179-F38365E5A0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>
            <a:extLst>
              <a:ext uri="{FF2B5EF4-FFF2-40B4-BE49-F238E27FC236}">
                <a16:creationId xmlns="" xmlns:a16="http://schemas.microsoft.com/office/drawing/2014/main" id="{76399174-5A48-4512-AE81-BBF77B79F5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>
            <a:extLst>
              <a:ext uri="{FF2B5EF4-FFF2-40B4-BE49-F238E27FC236}">
                <a16:creationId xmlns="" xmlns:a16="http://schemas.microsoft.com/office/drawing/2014/main" id="{939E2031-AA0F-464E-BB3F-63AD28DC095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3734" name="Rectangle 6">
            <a:extLst>
              <a:ext uri="{FF2B5EF4-FFF2-40B4-BE49-F238E27FC236}">
                <a16:creationId xmlns="" xmlns:a16="http://schemas.microsoft.com/office/drawing/2014/main" id="{44C598EC-3F26-4561-98CC-CD462B8692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5" name="Rectangle 7">
            <a:extLst>
              <a:ext uri="{FF2B5EF4-FFF2-40B4-BE49-F238E27FC236}">
                <a16:creationId xmlns="" xmlns:a16="http://schemas.microsoft.com/office/drawing/2014/main" id="{CA786A40-6074-458B-9019-178C1DF22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096585-6F21-44C9-81D1-BE560A4004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340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="" xmlns:a16="http://schemas.microsoft.com/office/drawing/2014/main" id="{E6B4C91A-F98B-4EA7-9CDF-BBB3BF449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EE3F72-1156-43BD-8041-C4EB01664A0B}" type="slidenum">
              <a:rPr lang="ru-RU" altLang="ru-RU" smtClean="0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89091" name="Rectangle 2">
            <a:extLst>
              <a:ext uri="{FF2B5EF4-FFF2-40B4-BE49-F238E27FC236}">
                <a16:creationId xmlns="" xmlns:a16="http://schemas.microsoft.com/office/drawing/2014/main" id="{7E6FD486-480E-4BAF-8863-C55F3135E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="" xmlns:a16="http://schemas.microsoft.com/office/drawing/2014/main" id="{50398C9B-DB1F-4631-BCB6-4867612E7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31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="" xmlns:a16="http://schemas.microsoft.com/office/drawing/2014/main" id="{57CE5DBF-C473-4F6E-8DF9-060DC3D23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="" xmlns:a16="http://schemas.microsoft.com/office/drawing/2014/main" id="{0562E1FF-CFCF-4413-B4F1-8919A664D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3868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5EF758-97CF-4FEA-91E3-8D961230EEC9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596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="" xmlns:a16="http://schemas.microsoft.com/office/drawing/2014/main" id="{B08F7204-9022-4FC8-976F-D9A547E3D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68F3AB-1AEA-4B08-96B3-2419050DEFBE}" type="slidenum">
              <a:rPr lang="ru-RU" altLang="ru-RU"/>
              <a:pPr eaLnBrk="1" hangingPunct="1">
                <a:spcBef>
                  <a:spcPct val="0"/>
                </a:spcBef>
              </a:pPr>
              <a:t>86</a:t>
            </a:fld>
            <a:endParaRPr lang="ru-RU" altLang="ru-RU"/>
          </a:p>
        </p:txBody>
      </p:sp>
      <p:sp>
        <p:nvSpPr>
          <p:cNvPr id="75779" name="Rectangle 2">
            <a:extLst>
              <a:ext uri="{FF2B5EF4-FFF2-40B4-BE49-F238E27FC236}">
                <a16:creationId xmlns="" xmlns:a16="http://schemas.microsoft.com/office/drawing/2014/main" id="{CF3D3964-E17D-43A5-9BA5-895E3F901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="" xmlns:a16="http://schemas.microsoft.com/office/drawing/2014/main" id="{58058FE2-85DC-4700-8B82-A80E53241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6585-6F21-44C9-81D1-BE560A400487}" type="slidenum">
              <a:rPr lang="ru-RU" altLang="ru-RU" smtClean="0"/>
              <a:pPr/>
              <a:t>88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961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="" xmlns:a16="http://schemas.microsoft.com/office/drawing/2014/main" id="{F0F26037-4C3C-4F5E-8977-C5495A953D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9E2A60-7446-461E-9758-45C269E0900E}" type="slidenum">
              <a:rPr lang="ru-RU" altLang="ru-RU"/>
              <a:pPr eaLnBrk="1" hangingPunct="1">
                <a:spcBef>
                  <a:spcPct val="0"/>
                </a:spcBef>
              </a:pPr>
              <a:t>95</a:t>
            </a:fld>
            <a:endParaRPr lang="ru-RU" altLang="ru-RU"/>
          </a:p>
        </p:txBody>
      </p:sp>
      <p:sp>
        <p:nvSpPr>
          <p:cNvPr id="78851" name="Rectangle 2">
            <a:extLst>
              <a:ext uri="{FF2B5EF4-FFF2-40B4-BE49-F238E27FC236}">
                <a16:creationId xmlns="" xmlns:a16="http://schemas.microsoft.com/office/drawing/2014/main" id="{7DC0DEB3-C1FE-4075-A2B2-573B2458D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="" xmlns:a16="http://schemas.microsoft.com/office/drawing/2014/main" id="{ACEAFC59-5D15-4202-8EA6-8D060E0B5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="" xmlns:a16="http://schemas.microsoft.com/office/drawing/2014/main" id="{AD8491EA-8192-484E-A1B3-4B98B476A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C3D599-03F1-4D1F-B679-3D6A907A2472}" type="slidenum">
              <a:rPr lang="ru-RU" altLang="ru-RU"/>
              <a:pPr eaLnBrk="1" hangingPunct="1">
                <a:spcBef>
                  <a:spcPct val="0"/>
                </a:spcBef>
              </a:pPr>
              <a:t>96</a:t>
            </a:fld>
            <a:endParaRPr lang="ru-RU" altLang="ru-RU"/>
          </a:p>
        </p:txBody>
      </p:sp>
      <p:sp>
        <p:nvSpPr>
          <p:cNvPr id="79875" name="Rectangle 2">
            <a:extLst>
              <a:ext uri="{FF2B5EF4-FFF2-40B4-BE49-F238E27FC236}">
                <a16:creationId xmlns="" xmlns:a16="http://schemas.microsoft.com/office/drawing/2014/main" id="{AB5C6542-17CC-425E-A448-38AB7B9C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="" xmlns:a16="http://schemas.microsoft.com/office/drawing/2014/main" id="{3249B8A5-42C7-4611-B676-9663D745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="" xmlns:a16="http://schemas.microsoft.com/office/drawing/2014/main" id="{E18F0E52-E649-406D-BB7E-E169530FF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133F7C-0A3F-461C-9DAB-29500C9B8EB5}" type="slidenum">
              <a:rPr lang="ru-RU" altLang="ru-RU"/>
              <a:pPr eaLnBrk="1" hangingPunct="1">
                <a:spcBef>
                  <a:spcPct val="0"/>
                </a:spcBef>
              </a:pPr>
              <a:t>106</a:t>
            </a:fld>
            <a:endParaRPr lang="ru-RU" altLang="ru-RU"/>
          </a:p>
        </p:txBody>
      </p:sp>
      <p:sp>
        <p:nvSpPr>
          <p:cNvPr id="80899" name="Rectangle 2">
            <a:extLst>
              <a:ext uri="{FF2B5EF4-FFF2-40B4-BE49-F238E27FC236}">
                <a16:creationId xmlns="" xmlns:a16="http://schemas.microsoft.com/office/drawing/2014/main" id="{1F00AC20-B36A-4EDE-B501-683913BA24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="" xmlns:a16="http://schemas.microsoft.com/office/drawing/2014/main" id="{E9683232-6FA1-4940-8892-5372AC66D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="" xmlns:a16="http://schemas.microsoft.com/office/drawing/2014/main" id="{22E5316C-C1A9-455D-B59D-0B3D7E51DF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39E52D-A5DA-4F26-9F15-1C563F9C5174}" type="slidenum">
              <a:rPr lang="ru-RU" altLang="ru-RU"/>
              <a:pPr eaLnBrk="1" hangingPunct="1">
                <a:spcBef>
                  <a:spcPct val="0"/>
                </a:spcBef>
              </a:pPr>
              <a:t>107</a:t>
            </a:fld>
            <a:endParaRPr lang="ru-RU" altLang="ru-RU"/>
          </a:p>
        </p:txBody>
      </p:sp>
      <p:sp>
        <p:nvSpPr>
          <p:cNvPr id="81923" name="Rectangle 2">
            <a:extLst>
              <a:ext uri="{FF2B5EF4-FFF2-40B4-BE49-F238E27FC236}">
                <a16:creationId xmlns="" xmlns:a16="http://schemas.microsoft.com/office/drawing/2014/main" id="{3B2BC5DC-622E-481A-837E-C40579DE35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="" xmlns:a16="http://schemas.microsoft.com/office/drawing/2014/main" id="{EABC6D20-E125-4EB5-9A65-47DD8EEC8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="" xmlns:a16="http://schemas.microsoft.com/office/drawing/2014/main" id="{77397FC4-B1BB-41DC-9B10-F7057E8E7D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590C49-9032-43C6-A442-357DEF1F4578}" type="slidenum">
              <a:rPr lang="ru-RU" altLang="ru-RU"/>
              <a:pPr eaLnBrk="1" hangingPunct="1">
                <a:spcBef>
                  <a:spcPct val="0"/>
                </a:spcBef>
              </a:pPr>
              <a:t>108</a:t>
            </a:fld>
            <a:endParaRPr lang="ru-RU" altLang="ru-RU"/>
          </a:p>
        </p:txBody>
      </p:sp>
      <p:sp>
        <p:nvSpPr>
          <p:cNvPr id="82947" name="Rectangle 2">
            <a:extLst>
              <a:ext uri="{FF2B5EF4-FFF2-40B4-BE49-F238E27FC236}">
                <a16:creationId xmlns="" xmlns:a16="http://schemas.microsoft.com/office/drawing/2014/main" id="{545B82C6-2BC9-4C2F-932E-2261D503E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="" xmlns:a16="http://schemas.microsoft.com/office/drawing/2014/main" id="{42573F13-E29D-46BA-8E75-47831DF4B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="" xmlns:a16="http://schemas.microsoft.com/office/drawing/2014/main" id="{F771CE02-DF54-46C7-9D2C-B3249460F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B9509A-E86B-4D5F-B178-268BD55DAC5C}" type="slidenum">
              <a:rPr lang="ru-RU" altLang="ru-RU"/>
              <a:pPr eaLnBrk="1" hangingPunct="1">
                <a:spcBef>
                  <a:spcPct val="0"/>
                </a:spcBef>
              </a:pPr>
              <a:t>109</a:t>
            </a:fld>
            <a:endParaRPr lang="ru-RU" altLang="ru-RU"/>
          </a:p>
        </p:txBody>
      </p:sp>
      <p:sp>
        <p:nvSpPr>
          <p:cNvPr id="83971" name="Rectangle 2">
            <a:extLst>
              <a:ext uri="{FF2B5EF4-FFF2-40B4-BE49-F238E27FC236}">
                <a16:creationId xmlns="" xmlns:a16="http://schemas.microsoft.com/office/drawing/2014/main" id="{DEA44E4E-E04B-48B0-AE3D-1AA3BD067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="" xmlns:a16="http://schemas.microsoft.com/office/drawing/2014/main" id="{77D0D5FA-42ED-432C-88AE-E7CA2DC4A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="" xmlns:a16="http://schemas.microsoft.com/office/drawing/2014/main" id="{BFEA1D71-F68F-4654-B544-4A6D091DB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8A4F5E-DDFE-4278-AF02-BBFC98B9BFF9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91139" name="Rectangle 2">
            <a:extLst>
              <a:ext uri="{FF2B5EF4-FFF2-40B4-BE49-F238E27FC236}">
                <a16:creationId xmlns="" xmlns:a16="http://schemas.microsoft.com/office/drawing/2014/main" id="{67A06D73-282F-4F65-8752-7C3C40C41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="" xmlns:a16="http://schemas.microsoft.com/office/drawing/2014/main" id="{EF017493-2DF9-4B2D-AF25-8B0DF4A1A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86108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="" xmlns:a16="http://schemas.microsoft.com/office/drawing/2014/main" id="{FDBF48FE-DD48-4E94-B2CD-F2A4EEF49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545CC3-8E27-4706-B366-6B629B8E37E8}" type="slidenum">
              <a:rPr lang="ru-RU" altLang="ru-RU"/>
              <a:pPr eaLnBrk="1" hangingPunct="1">
                <a:spcBef>
                  <a:spcPct val="0"/>
                </a:spcBef>
              </a:pPr>
              <a:t>110</a:t>
            </a:fld>
            <a:endParaRPr lang="ru-RU" altLang="ru-RU"/>
          </a:p>
        </p:txBody>
      </p:sp>
      <p:sp>
        <p:nvSpPr>
          <p:cNvPr id="84995" name="Rectangle 2">
            <a:extLst>
              <a:ext uri="{FF2B5EF4-FFF2-40B4-BE49-F238E27FC236}">
                <a16:creationId xmlns="" xmlns:a16="http://schemas.microsoft.com/office/drawing/2014/main" id="{F7A17E0E-BAE6-4715-8F85-AC650A379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="" xmlns:a16="http://schemas.microsoft.com/office/drawing/2014/main" id="{B1852AD0-CFAB-4CF6-B1A0-7C5319154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="" xmlns:a16="http://schemas.microsoft.com/office/drawing/2014/main" id="{F1E216B2-22DF-4FD1-9EF4-A5A30EE747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ACDFC9-3219-44A8-953E-C4DE231ABB75}" type="slidenum">
              <a:rPr lang="ru-RU" altLang="ru-RU"/>
              <a:pPr eaLnBrk="1" hangingPunct="1">
                <a:spcBef>
                  <a:spcPct val="0"/>
                </a:spcBef>
              </a:pPr>
              <a:t>111</a:t>
            </a:fld>
            <a:endParaRPr lang="ru-RU" altLang="ru-RU"/>
          </a:p>
        </p:txBody>
      </p:sp>
      <p:sp>
        <p:nvSpPr>
          <p:cNvPr id="86019" name="Rectangle 2">
            <a:extLst>
              <a:ext uri="{FF2B5EF4-FFF2-40B4-BE49-F238E27FC236}">
                <a16:creationId xmlns="" xmlns:a16="http://schemas.microsoft.com/office/drawing/2014/main" id="{35303258-F175-4CD0-9C93-3CF7D77B9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="" xmlns:a16="http://schemas.microsoft.com/office/drawing/2014/main" id="{01648FB6-18AC-473A-BE2D-94182F06E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="" xmlns:a16="http://schemas.microsoft.com/office/drawing/2014/main" id="{870D6CD3-F22E-4D3C-B55D-8645B8370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0C30D8-BD9C-43D4-8EB2-29AC0110CEE1}" type="slidenum">
              <a:rPr lang="ru-RU" altLang="ru-RU"/>
              <a:pPr eaLnBrk="1" hangingPunct="1">
                <a:spcBef>
                  <a:spcPct val="0"/>
                </a:spcBef>
              </a:pPr>
              <a:t>119</a:t>
            </a:fld>
            <a:endParaRPr lang="ru-RU" altLang="ru-RU"/>
          </a:p>
        </p:txBody>
      </p:sp>
      <p:sp>
        <p:nvSpPr>
          <p:cNvPr id="87043" name="Rectangle 2">
            <a:extLst>
              <a:ext uri="{FF2B5EF4-FFF2-40B4-BE49-F238E27FC236}">
                <a16:creationId xmlns="" xmlns:a16="http://schemas.microsoft.com/office/drawing/2014/main" id="{0B7948B4-9D61-4A70-9B08-D82CE7ABB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="" xmlns:a16="http://schemas.microsoft.com/office/drawing/2014/main" id="{3F0524BA-944D-4028-96AE-C74E09428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="" xmlns:a16="http://schemas.microsoft.com/office/drawing/2014/main" id="{9BFF5381-EDCF-46DD-9783-B0E8CC6248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>
            <a:extLst>
              <a:ext uri="{FF2B5EF4-FFF2-40B4-BE49-F238E27FC236}">
                <a16:creationId xmlns="" xmlns:a16="http://schemas.microsoft.com/office/drawing/2014/main" id="{42E8F434-1FAC-464A-A8C9-B496D44A0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44" name="Номер слайда 3">
            <a:extLst>
              <a:ext uri="{FF2B5EF4-FFF2-40B4-BE49-F238E27FC236}">
                <a16:creationId xmlns="" xmlns:a16="http://schemas.microsoft.com/office/drawing/2014/main" id="{61BDB89D-3949-4BFC-94F8-2345FAAA2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2924C8-AF2B-40BA-A7F6-86987ABA5A3D}" type="slidenum">
              <a:rPr lang="ru-RU" altLang="ru-RU" smtClean="0"/>
              <a:pPr>
                <a:spcBef>
                  <a:spcPct val="0"/>
                </a:spcBef>
              </a:pPr>
              <a:t>120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5936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="" xmlns:a16="http://schemas.microsoft.com/office/drawing/2014/main" id="{C0BCBB77-F2D7-4A52-A860-960E0C15A9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8AC5A1-95F9-46F1-B354-169511F5D7F6}" type="slidenum">
              <a:rPr lang="ru-RU" altLang="ru-RU"/>
              <a:pPr eaLnBrk="1" hangingPunct="1">
                <a:spcBef>
                  <a:spcPct val="0"/>
                </a:spcBef>
              </a:pPr>
              <a:t>134</a:t>
            </a:fld>
            <a:endParaRPr lang="ru-RU" altLang="ru-RU"/>
          </a:p>
        </p:txBody>
      </p:sp>
      <p:sp>
        <p:nvSpPr>
          <p:cNvPr id="76803" name="Rectangle 2">
            <a:extLst>
              <a:ext uri="{FF2B5EF4-FFF2-40B4-BE49-F238E27FC236}">
                <a16:creationId xmlns="" xmlns:a16="http://schemas.microsoft.com/office/drawing/2014/main" id="{00BD6B56-A175-404E-A993-491B00019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="" xmlns:a16="http://schemas.microsoft.com/office/drawing/2014/main" id="{1C0F0EDA-022E-4618-BE31-F7DB002D3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30312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96585-6F21-44C9-81D1-BE560A400487}" type="slidenum">
              <a:rPr lang="ru-RU" altLang="ru-RU" smtClean="0"/>
              <a:pPr/>
              <a:t>136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364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="" xmlns:a16="http://schemas.microsoft.com/office/drawing/2014/main" id="{EE9A9707-634B-440A-8E74-8D8146243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6C9345-F711-4A0C-91D8-4984FD3570E8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  <p:sp>
        <p:nvSpPr>
          <p:cNvPr id="80899" name="Rectangle 2">
            <a:extLst>
              <a:ext uri="{FF2B5EF4-FFF2-40B4-BE49-F238E27FC236}">
                <a16:creationId xmlns="" xmlns:a16="http://schemas.microsoft.com/office/drawing/2014/main" id="{51D0C39C-196D-417F-BD70-7AA2BA0C3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="" xmlns:a16="http://schemas.microsoft.com/office/drawing/2014/main" id="{1E10EFFE-8068-43E7-851A-C7A9C026D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79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="" xmlns:a16="http://schemas.microsoft.com/office/drawing/2014/main" id="{ABFDA6F7-5967-4610-83A0-526A6FF3A2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615B3F-0855-4A18-A049-0EC9764FB073}" type="slidenum">
              <a:rPr lang="ru-RU" altLang="ru-RU" smtClean="0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F65F8442-EC19-4284-AC99-1DC4FAECA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="" xmlns:a16="http://schemas.microsoft.com/office/drawing/2014/main" id="{0E66F991-6072-461D-8B27-2ABA30BAB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60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="" xmlns:a16="http://schemas.microsoft.com/office/drawing/2014/main" id="{9BFF5381-EDCF-46DD-9783-B0E8CC6248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>
            <a:extLst>
              <a:ext uri="{FF2B5EF4-FFF2-40B4-BE49-F238E27FC236}">
                <a16:creationId xmlns="" xmlns:a16="http://schemas.microsoft.com/office/drawing/2014/main" id="{42E8F434-1FAC-464A-A8C9-B496D44A0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44" name="Номер слайда 3">
            <a:extLst>
              <a:ext uri="{FF2B5EF4-FFF2-40B4-BE49-F238E27FC236}">
                <a16:creationId xmlns="" xmlns:a16="http://schemas.microsoft.com/office/drawing/2014/main" id="{61BDB89D-3949-4BFC-94F8-2345FAAA2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2924C8-AF2B-40BA-A7F6-86987ABA5A3D}" type="slidenum">
              <a:rPr lang="ru-RU" altLang="ru-RU" smtClean="0"/>
              <a:pPr>
                <a:spcBef>
                  <a:spcPct val="0"/>
                </a:spcBef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593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="" xmlns:a16="http://schemas.microsoft.com/office/drawing/2014/main" id="{2FE0761D-2C05-4684-9E9D-1F2C6EB42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66D5B3-54A5-4BED-89F1-B9BFA3DE9B5C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  <p:sp>
        <p:nvSpPr>
          <p:cNvPr id="64515" name="Rectangle 2">
            <a:extLst>
              <a:ext uri="{FF2B5EF4-FFF2-40B4-BE49-F238E27FC236}">
                <a16:creationId xmlns="" xmlns:a16="http://schemas.microsoft.com/office/drawing/2014/main" id="{E6F1DFFF-EF74-4FBA-965E-661848EA7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="" xmlns:a16="http://schemas.microsoft.com/office/drawing/2014/main" id="{D8ACE371-D17C-4306-941F-0933081C7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39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="" xmlns:a16="http://schemas.microsoft.com/office/drawing/2014/main" id="{913D3E7D-6C58-4EF7-876B-7D7569DF5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D46E2B-0E07-4195-8E8B-E96426FDA707}" type="slidenum">
              <a:rPr lang="ru-RU" altLang="ru-RU" smtClean="0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  <p:sp>
        <p:nvSpPr>
          <p:cNvPr id="67587" name="Rectangle 2">
            <a:extLst>
              <a:ext uri="{FF2B5EF4-FFF2-40B4-BE49-F238E27FC236}">
                <a16:creationId xmlns="" xmlns:a16="http://schemas.microsoft.com/office/drawing/2014/main" id="{FB5F7858-50F8-4875-B3AF-37D4A3284F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="" xmlns:a16="http://schemas.microsoft.com/office/drawing/2014/main" id="{878E2127-A00F-41F4-B655-55E49A3F7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532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="" xmlns:a16="http://schemas.microsoft.com/office/drawing/2014/main" id="{DAC96DB4-AFF9-463A-8632-6B5F3CAF9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07C05A-31EB-469A-B812-E599DE0807AE}" type="slidenum">
              <a:rPr lang="ru-RU" altLang="ru-RU" smtClean="0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  <p:sp>
        <p:nvSpPr>
          <p:cNvPr id="69635" name="Rectangle 2">
            <a:extLst>
              <a:ext uri="{FF2B5EF4-FFF2-40B4-BE49-F238E27FC236}">
                <a16:creationId xmlns="" xmlns:a16="http://schemas.microsoft.com/office/drawing/2014/main" id="{CC7A6BD5-A0A0-42FC-BCA6-EF121EDD7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="" xmlns:a16="http://schemas.microsoft.com/office/drawing/2014/main" id="{A8385E29-FB3C-4A84-B172-A4E5986A2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0910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="" xmlns:a16="http://schemas.microsoft.com/office/drawing/2014/main" id="{C1A80C37-D693-4A14-B23A-E987B7F09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0F5897-CC20-43FB-8D28-786162028CB2}" type="slidenum">
              <a:rPr lang="ru-RU" altLang="ru-RU" smtClean="0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  <p:sp>
        <p:nvSpPr>
          <p:cNvPr id="93187" name="Rectangle 2">
            <a:extLst>
              <a:ext uri="{FF2B5EF4-FFF2-40B4-BE49-F238E27FC236}">
                <a16:creationId xmlns="" xmlns:a16="http://schemas.microsoft.com/office/drawing/2014/main" id="{EBA2A90F-80B4-4777-953F-9733E4DE52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="" xmlns:a16="http://schemas.microsoft.com/office/drawing/2014/main" id="{EC784247-6B08-45E7-8179-B93CFA136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323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B53042A-9758-4C3A-AB4E-FB16CDEE46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3D65C6-7786-48B4-A969-6B76AFD04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DFF1C69-A209-4639-B368-40938BC04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A2F8D-6E63-4283-A9F5-F23C6E79E8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7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5CF761D-83DE-4C19-837A-5718DB5FC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F256276-8660-4261-9395-17022DDC1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40D82A1-371C-4FF3-841F-E37479C37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F740B-0046-4F32-AE48-BE5C76225E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109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AE7BD36-1D16-4552-9A5D-3BE5FBD14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97A93C3-8716-49F2-AB87-72A510516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0262556-E7EB-4995-B5A4-A48FC5738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0AC0D-2BCF-4EDA-96B8-79391503D6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46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E491046-957A-48A5-AF12-F9A42DDB1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5287689-0676-4CFB-8016-207A87C4C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956CA15-5269-4197-ADC1-0705EB461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98366-5BB5-4243-B0FB-77D47A7E5A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424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DD8CDA-901C-4C22-B956-A011EFF08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BA0DD00-E0A0-485B-A0ED-72A4580B0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638AC2-4ACE-4CF5-9853-0C5A6DC00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726-B9EA-4433-B0CF-9333270D8D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6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5F77D42-98C4-4D9C-9700-5BBB6E51A3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CB1C76-1DA7-48A2-8823-362CC7EC0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C74258-C14A-4937-8772-A24B759859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57D15-18B8-45BE-82C8-315EB1E1FB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0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A5B595F-EEEE-4BD2-8B42-86DED09B5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7264456-8EE2-4478-97C1-89BD084988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6905496-5D66-4F2A-A75F-AF87F6533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2B9D4-A526-4930-A1DA-385E3B4450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76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37992AB2-A70C-44E7-8557-C5D65CBBD0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3F809336-8C55-4D63-BCC0-7C1396D72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A3193FB-CBBB-4B8D-ADA0-ED5861EEA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A5160-09E5-4311-970A-F29B06F157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57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90B99FF-4164-4460-A477-28FAEA12E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9396C26-36E7-44AC-B5F8-4B6F74F71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A943E0-A857-4CB1-976A-E83F52FA4E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0F348-4FAC-436F-AA3C-0A8D0EE97A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475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A0466F-FE67-43F8-8FE8-C8B1BBC98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5EEE395-6954-4A3D-8269-A4D7B0D0FB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BF1ABAB-0C02-4B15-B4DA-CFBA058E4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697F1-1342-4F95-A8FD-0AF63EB0A7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877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987E59-AC13-433F-A86F-9688BFCCD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5F33AAB-E9F1-4D14-8D3B-13C5496E9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C2A15E-3765-4887-A4D3-E722BDF5F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F71BB-4308-4365-B9B6-418CE74E6B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40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ADCDFC8-F097-4AAC-960E-D18C1E3B9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18DF7937-6A53-4AAE-A8AA-EE0BBA448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6FB3444-ABE8-4CD1-9C51-4F4186B3DE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A0DF24C6-9AAC-47F0-BDAB-E70E642EE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F4C06DE-8003-4055-A3B0-8DF23E8F46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DB321B-898B-4335-9FED-1B3D0648E1B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0.png"/><Relationship Id="rId5" Type="http://schemas.openxmlformats.org/officeDocument/2006/relationships/image" Target="../media/image149.wmf"/><Relationship Id="rId4" Type="http://schemas.openxmlformats.org/officeDocument/2006/relationships/image" Target="../media/image147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78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80.bin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6%D0%B5%D1%80%D0%BC%D0%B5%D1%80,_%D0%9B%D0%B5%D1%81%D1%82%D0%B5%D1%80_%D0%A5%D1%8D%D0%BB%D0%B1%D0%B5%D1%80%D1%82" TargetMode="External"/><Relationship Id="rId2" Type="http://schemas.openxmlformats.org/officeDocument/2006/relationships/hyperlink" Target="https://ru.wikipedia.org/wiki/%D0%94%D0%B5_%D0%91%D1%80%D0%BE%D0%B9%D0%BB%D1%8C,_%D0%9B%D1%83%D0%B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hyperlink" Target="https://ru.wikipedia.org/wiki/%D0%A2%D0%BE%D0%BC%D1%81%D0%BE%D0%BD,_%D0%94%D0%B6%D0%BE%D1%80%D0%B4%D0%B6_%D0%9F%D0%B0%D0%B4%D0%B6%D0%B5%D1%82" TargetMode="Externa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7%D0%BE%D0%B1%D1%80%D0%B5%D1%82%D0%B0%D1%82%D0%B5%D0%BB%D1%8C" TargetMode="External"/><Relationship Id="rId13" Type="http://schemas.openxmlformats.org/officeDocument/2006/relationships/hyperlink" Target="https://ru.wikipedia.org/wiki/%D0%A4%D1%80%D0%B0%D0%BD%D0%BA%D1%84%D1%83%D1%80%D1%82-%D0%BD%D0%B0-%D0%9C%D0%B0%D0%B9%D0%BD%D0%B5" TargetMode="External"/><Relationship Id="rId3" Type="http://schemas.openxmlformats.org/officeDocument/2006/relationships/hyperlink" Target="https://ru.wikipedia.org/wiki/1840" TargetMode="External"/><Relationship Id="rId7" Type="http://schemas.openxmlformats.org/officeDocument/2006/relationships/hyperlink" Target="https://ru.wikipedia.org/wiki/%D0%90%D1%81%D1%82%D1%80%D0%BE%D0%BD%D0%BE%D0%BC" TargetMode="External"/><Relationship Id="rId12" Type="http://schemas.openxmlformats.org/officeDocument/2006/relationships/hyperlink" Target="https://ru.wikipedia.org/wiki/%D0%A6%D0%B5%D0%B9%D1%81%D1%81,_%D0%9A%D0%B0%D1%80%D0%BB" TargetMode="External"/><Relationship Id="rId2" Type="http://schemas.openxmlformats.org/officeDocument/2006/relationships/image" Target="../media/image159.jpeg"/><Relationship Id="rId16" Type="http://schemas.openxmlformats.org/officeDocument/2006/relationships/hyperlink" Target="https://ru.wikipedia.org/wiki/%D0%9E%D0%BF%D1%82%D0%B8%D1%87%D0%B5%D1%81%D0%BA%D0%BE%D0%B5_%D1%81%D1%82%D0%B5%D0%BA%D0%BB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4%D0%B8%D0%B7%D0%B8%D0%BA%D0%B0" TargetMode="External"/><Relationship Id="rId11" Type="http://schemas.openxmlformats.org/officeDocument/2006/relationships/hyperlink" Target="https://ru.wikipedia.org/wiki/%D0%99%D0%B5%D0%BD%D1%81%D0%BA%D0%B8%D0%B9_%D1%83%D0%BD%D0%B8%D0%B2%D0%B5%D1%80%D1%81%D0%B8%D1%82%D0%B5%D1%82" TargetMode="External"/><Relationship Id="rId5" Type="http://schemas.openxmlformats.org/officeDocument/2006/relationships/hyperlink" Target="https://ru.wikipedia.org/wiki/%D0%93%D0%B5%D1%80%D0%BC%D0%B0%D0%BD%D0%B8%D1%8F" TargetMode="External"/><Relationship Id="rId15" Type="http://schemas.openxmlformats.org/officeDocument/2006/relationships/hyperlink" Target="https://ru.wikipedia.org/wiki/%D0%9E%D1%82%D1%82%D0%BE_%D0%A8%D0%BE%D1%82%D1%82" TargetMode="External"/><Relationship Id="rId10" Type="http://schemas.openxmlformats.org/officeDocument/2006/relationships/hyperlink" Target="https://ru.wikipedia.org/wiki/%D0%9C%D0%B8%D0%BA%D1%80%D0%BE%D1%81%D0%BA%D0%BE%D0%BF" TargetMode="External"/><Relationship Id="rId4" Type="http://schemas.openxmlformats.org/officeDocument/2006/relationships/hyperlink" Target="https://ru.wikipedia.org/wiki/1905" TargetMode="External"/><Relationship Id="rId9" Type="http://schemas.openxmlformats.org/officeDocument/2006/relationships/hyperlink" Target="https://ru.wikipedia.org/wiki/%D0%9E%D0%BF%D1%82%D0%B8%D0%BA%D0%BE-%D0%BC%D0%B5%D1%85%D0%B0%D0%BD%D0%B8%D1%87%D0%B5%D1%81%D0%BA%D0%B0%D1%8F_%D0%BF%D1%80%D0%BE%D0%BC%D1%8B%D1%88%D0%BB%D0%B5%D0%BD%D0%BD%D0%BE%D1%81%D1%82%D1%8C" TargetMode="External"/><Relationship Id="rId14" Type="http://schemas.openxmlformats.org/officeDocument/2006/relationships/hyperlink" Target="https://ru.wikipedia.org/wiki/%D0%9C%D0%B5%D1%85%D0%B0%D0%BD%D0%B8%D0%BA%D0%B0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D%D0%BE%D0%B1%D0%B5%D0%BB%D0%B5%D0%B2%D1%81%D0%BA%D0%B0%D1%8F_%D0%BF%D1%80%D0%B5%D0%BC%D0%B8%D1%8F_%D0%BF%D0%BE_%D1%84%D0%B8%D0%B7%D0%B8%D0%BA%D0%B5" TargetMode="External"/><Relationship Id="rId13" Type="http://schemas.openxmlformats.org/officeDocument/2006/relationships/hyperlink" Target="https://ru.wikipedia.org/wiki/%D0%A4%D1%80%D0%B0%D0%BD%D1%86%D1%83%D0%B7%D1%81%D0%BA%D0%B0%D1%8F_%D0%B0%D0%BA%D0%B0%D0%B4%D0%B5%D0%BC%D0%B8%D1%8F_%D0%BD%D0%B0%D1%83%D0%BA" TargetMode="External"/><Relationship Id="rId18" Type="http://schemas.openxmlformats.org/officeDocument/2006/relationships/hyperlink" Target="https://ru.wikipedia.org/wiki/%D0%9C%D0%B0%D0%BA%D1%81%D0%B2%D0%B5%D0%BB%D0%BB,_%D0%94%D0%B6%D0%B5%D0%B9%D0%BC%D1%81_%D0%9A%D0%BB%D0%B5%D1%80%D0%BA" TargetMode="External"/><Relationship Id="rId3" Type="http://schemas.openxmlformats.org/officeDocument/2006/relationships/image" Target="../media/image161.png"/><Relationship Id="rId7" Type="http://schemas.openxmlformats.org/officeDocument/2006/relationships/hyperlink" Target="https://ru.wikipedia.org/wiki/%D0%90%D1%80%D0%B3%D0%BE%D0%BD" TargetMode="External"/><Relationship Id="rId12" Type="http://schemas.openxmlformats.org/officeDocument/2006/relationships/hyperlink" Target="https://ru.wikipedia.org/wiki/%D0%9B%D0%BE%D0%BD%D0%B4%D0%BE%D0%BD%D1%81%D0%BA%D0%BE%D0%B5_%D0%BA%D0%BE%D1%80%D0%BE%D0%BB%D0%B5%D0%B2%D1%81%D0%BA%D0%BE%D0%B5_%D0%BE%D0%B1%D1%89%D0%B5%D1%81%D1%82%D0%B2%D0%BE" TargetMode="External"/><Relationship Id="rId17" Type="http://schemas.openxmlformats.org/officeDocument/2006/relationships/hyperlink" Target="https://ru.wikipedia.org/wiki/%D0%A1%D1%82%D0%BE%D0%BA%D1%81,_%D0%94%D0%B6%D0%BE%D1%80%D0%B4%D0%B6_%D0%93%D0%B0%D0%B1%D1%80%D0%B8%D1%8D%D0%BB%D1%8C" TargetMode="External"/><Relationship Id="rId2" Type="http://schemas.openxmlformats.org/officeDocument/2006/relationships/hyperlink" Target="https://commons.wikimedia.org/wiki/File:PSM_V67_D097_John_William_Strutt.png?uselang=ru" TargetMode="External"/><Relationship Id="rId16" Type="http://schemas.openxmlformats.org/officeDocument/2006/relationships/hyperlink" Target="https://ru.wikipedia.org/wiki/%D0%A0%D0%B0%D1%83%D1%81,_%D0%AD%D0%B4%D0%B2%D0%B0%D1%80%D0%B4_%D0%94%D0%B6%D0%BE%D0%B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0%D0%BC%D0%B7%D0%B0%D0%B9,_%D0%A3%D0%B8%D0%BB%D1%8C%D1%8F%D0%BC" TargetMode="External"/><Relationship Id="rId11" Type="http://schemas.openxmlformats.org/officeDocument/2006/relationships/hyperlink" Target="https://ru.wikipedia.org/wiki/%D0%92%D0%BE%D0%BB%D0%BD%D1%8B_%D0%A0%D1%8D%D0%BB%D0%B5%D1%8F" TargetMode="External"/><Relationship Id="rId5" Type="http://schemas.openxmlformats.org/officeDocument/2006/relationships/hyperlink" Target="https://ru.wikipedia.org/wiki/%D0%9C%D0%B5%D1%85%D0%B0%D0%BD%D0%B8%D0%BA%D0%B0" TargetMode="External"/><Relationship Id="rId15" Type="http://schemas.openxmlformats.org/officeDocument/2006/relationships/hyperlink" Target="https://ru.wikipedia.org/wiki/%D0%9A%D0%B5%D0%BC%D0%B1%D1%80%D0%B8%D0%B4%D0%B6%D1%81%D0%BA%D0%B8%D0%B9_%D1%83%D0%BD%D0%B8%D0%B2%D0%B5%D1%80%D1%81%D0%B8%D1%82%D0%B5%D1%82" TargetMode="External"/><Relationship Id="rId10" Type="http://schemas.openxmlformats.org/officeDocument/2006/relationships/hyperlink" Target="https://ru.wikipedia.org/wiki/%D0%A0%D1%8D%D0%BB%D0%B5%D0%B5%D0%B2%D1%81%D0%BA%D0%BE%D0%B5_%D1%80%D0%B0%D1%81%D1%81%D0%B5%D1%8F%D0%BD%D0%B8%D0%B5" TargetMode="External"/><Relationship Id="rId19" Type="http://schemas.openxmlformats.org/officeDocument/2006/relationships/hyperlink" Target="https://ru.wikipedia.org/wiki/%D0%9A%D0%B0%D0%B2%D0%B5%D0%BD%D0%B4%D0%B8%D1%88%D1%81%D0%BA%D0%B0%D1%8F_%D0%BB%D0%B0%D0%B1%D0%BE%D1%80%D0%B0%D1%82%D0%BE%D1%80%D0%B8%D1%8F" TargetMode="External"/><Relationship Id="rId4" Type="http://schemas.openxmlformats.org/officeDocument/2006/relationships/hyperlink" Target="https://ru.wikipedia.org/wiki/%D0%A4%D0%B8%D0%B7%D0%B8%D0%BA" TargetMode="External"/><Relationship Id="rId9" Type="http://schemas.openxmlformats.org/officeDocument/2006/relationships/hyperlink" Target="https://ru.wikipedia.org/wiki/1904_%D0%B3%D0%BE%D0%B4" TargetMode="External"/><Relationship Id="rId14" Type="http://schemas.openxmlformats.org/officeDocument/2006/relationships/hyperlink" Target="https://ru.wikipedia.org/wiki/%D0%A2%D1%80%D0%B8%D0%BD%D0%B8%D1%82%D0%B8-%D0%BA%D0%BE%D0%BB%D0%BB%D0%B5%D0%B4%D0%B6_(%D0%9A%D0%B5%D0%BC%D0%B1%D1%80%D0%B8%D0%B4%D0%B6)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66.png"/><Relationship Id="rId4" Type="http://schemas.openxmlformats.org/officeDocument/2006/relationships/image" Target="../media/image165.wmf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67.w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169.wmf"/><Relationship Id="rId4" Type="http://schemas.openxmlformats.org/officeDocument/2006/relationships/image" Target="../media/image171.png"/><Relationship Id="rId9" Type="http://schemas.openxmlformats.org/officeDocument/2006/relationships/oleObject" Target="../embeddings/oleObject84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86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8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3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2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tubeamplifier.narod.ru/mess130.htm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80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9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83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5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image" Target="../media/image82.png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4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95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9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88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97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103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55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107.e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60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10.wmf"/><Relationship Id="rId3" Type="http://schemas.openxmlformats.org/officeDocument/2006/relationships/image" Target="../media/image95.png"/><Relationship Id="rId7" Type="http://schemas.openxmlformats.org/officeDocument/2006/relationships/image" Target="../media/image107.e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09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08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7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11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5" Type="http://schemas.openxmlformats.org/officeDocument/2006/relationships/image" Target="../media/image116.wmf"/><Relationship Id="rId10" Type="http://schemas.openxmlformats.org/officeDocument/2006/relationships/oleObject" Target="../embeddings/oleObject69.bin"/><Relationship Id="rId19" Type="http://schemas.openxmlformats.org/officeDocument/2006/relationships/image" Target="../media/image118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7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qaz.wiki/wiki/Germany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74.bin"/><Relationship Id="rId4" Type="http://schemas.openxmlformats.org/officeDocument/2006/relationships/hyperlink" Target="https://ru.qaz.wiki/wiki/Theoretical_physics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75.bin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C3CFD7-D644-4B73-95A1-84A3ED5857BD}"/>
              </a:ext>
            </a:extLst>
          </p:cNvPr>
          <p:cNvSpPr txBox="1"/>
          <p:nvPr/>
        </p:nvSpPr>
        <p:spPr>
          <a:xfrm>
            <a:off x="0" y="980728"/>
            <a:ext cx="9144000" cy="470898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00FF"/>
                </a:solidFill>
              </a:rPr>
              <a:t>Физические основы электронной микроскопии 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высокого разрешения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>
                <a:solidFill>
                  <a:srgbClr val="FF0000"/>
                </a:solidFill>
              </a:rPr>
              <a:t>HREM)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D3B3DE-C934-4F6E-B642-9A4C3CC82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3" y="6141720"/>
            <a:ext cx="30784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76E39B-A371-4D77-A73B-2665159B73C8}"/>
              </a:ext>
            </a:extLst>
          </p:cNvPr>
          <p:cNvSpPr txBox="1"/>
          <p:nvPr/>
        </p:nvSpPr>
        <p:spPr>
          <a:xfrm>
            <a:off x="467544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C18B70-37FD-4295-85C5-F627B5BB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408"/>
            <a:ext cx="3707904" cy="355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C2E1A6D-F28A-4AAB-A16B-02FD04EAA168}"/>
              </a:ext>
            </a:extLst>
          </p:cNvPr>
          <p:cNvSpPr txBox="1"/>
          <p:nvPr/>
        </p:nvSpPr>
        <p:spPr>
          <a:xfrm>
            <a:off x="3852622" y="322315"/>
            <a:ext cx="5291378" cy="60016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Для определения направления силы Лоренца удобно пользоваться правилом левой руки.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ru-RU" sz="2400" dirty="0"/>
              <a:t>Ладонь необходимо расположить таким образом, чтобы четыре пальца были вытянуты вдоль направления движения заряда, а направление вектору магнитной было перпендикулярно ладони. Большой палец будет указывать направление силы Лоренца, которая действует на положительный заряд. </a:t>
            </a:r>
            <a:endParaRPr lang="en-US" sz="2400" dirty="0"/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Если заряд отрицательный, направление силы станет противоположным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14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C54A9646-6806-425C-A987-FEDC9044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606550"/>
            <a:ext cx="91440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>
            <a:extLst>
              <a:ext uri="{FF2B5EF4-FFF2-40B4-BE49-F238E27FC236}">
                <a16:creationId xmlns="" xmlns:a16="http://schemas.microsoft.com/office/drawing/2014/main" id="{97001255-3DA3-4A02-8212-BA529507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Изображение</a:t>
            </a:r>
            <a:r>
              <a:rPr lang="en-US" altLang="ru-RU" b="1">
                <a:solidFill>
                  <a:srgbClr val="0000FF"/>
                </a:solidFill>
              </a:rPr>
              <a:t> </a:t>
            </a:r>
            <a:r>
              <a:rPr lang="ru-RU" altLang="ru-RU" b="1">
                <a:solidFill>
                  <a:srgbClr val="0000FF"/>
                </a:solidFill>
              </a:rPr>
              <a:t>интерфейса шпинель/оливин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="" xmlns:a16="http://schemas.microsoft.com/office/drawing/2014/main" id="{AFF001A3-5E14-443B-A4AB-3799810E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03325"/>
            <a:ext cx="79771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>
            <a:extLst>
              <a:ext uri="{FF2B5EF4-FFF2-40B4-BE49-F238E27FC236}">
                <a16:creationId xmlns="" xmlns:a16="http://schemas.microsoft.com/office/drawing/2014/main" id="{83CAA5C5-B9CC-46EF-884D-2582CCD2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077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Дислокации на</a:t>
            </a:r>
            <a:r>
              <a:rPr lang="en-US" altLang="ru-RU" b="1">
                <a:solidFill>
                  <a:srgbClr val="0000FF"/>
                </a:solidFill>
              </a:rPr>
              <a:t> </a:t>
            </a:r>
            <a:r>
              <a:rPr lang="ru-RU" altLang="ru-RU" b="1">
                <a:solidFill>
                  <a:srgbClr val="0000FF"/>
                </a:solidFill>
              </a:rPr>
              <a:t>гетеропереходе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0000FF"/>
                </a:solidFill>
              </a:rPr>
              <a:t>InAsSb/InAs </a:t>
            </a:r>
            <a:endParaRPr lang="ru-RU" altLang="ru-RU" b="1">
              <a:solidFill>
                <a:srgbClr val="0000FF"/>
              </a:solidFill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64619069-24D0-4D4B-8058-85BD79D2F45A}"/>
              </a:ext>
            </a:extLst>
          </p:cNvPr>
          <p:cNvCxnSpPr/>
          <p:nvPr/>
        </p:nvCxnSpPr>
        <p:spPr>
          <a:xfrm>
            <a:off x="0" y="4221088"/>
            <a:ext cx="4675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FCB054D8-399F-4593-ABB8-AC7F09335180}"/>
              </a:ext>
            </a:extLst>
          </p:cNvPr>
          <p:cNvCxnSpPr>
            <a:cxnSpLocks/>
          </p:cNvCxnSpPr>
          <p:nvPr/>
        </p:nvCxnSpPr>
        <p:spPr>
          <a:xfrm flipH="1">
            <a:off x="8676456" y="4221088"/>
            <a:ext cx="4675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82E602FA-9BF7-4237-B21A-4B29CCD2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88"/>
            <a:ext cx="91440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>
            <a:extLst>
              <a:ext uri="{FF2B5EF4-FFF2-40B4-BE49-F238E27FC236}">
                <a16:creationId xmlns="" xmlns:a16="http://schemas.microsoft.com/office/drawing/2014/main" id="{F779C0BE-F0A1-4416-BC99-91B75E0C8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Граница зерна в </a:t>
            </a:r>
            <a:r>
              <a:rPr lang="en-US" altLang="ru-RU" sz="4000" b="1">
                <a:solidFill>
                  <a:srgbClr val="0000FF"/>
                </a:solidFill>
              </a:rPr>
              <a:t>Ge</a:t>
            </a:r>
            <a:endParaRPr lang="ru-RU" altLang="ru-RU" sz="4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="" xmlns:a16="http://schemas.microsoft.com/office/drawing/2014/main" id="{1112BE75-CCB9-412F-9C8F-C0EC3B0D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08025"/>
            <a:ext cx="7140575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>
            <a:extLst>
              <a:ext uri="{FF2B5EF4-FFF2-40B4-BE49-F238E27FC236}">
                <a16:creationId xmlns="" xmlns:a16="http://schemas.microsoft.com/office/drawing/2014/main" id="{26EE5E65-2383-4662-8F4B-9877A9DDC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0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Преципитаты </a:t>
            </a:r>
            <a:r>
              <a:rPr lang="en-US" altLang="ru-RU" sz="4000" b="1">
                <a:solidFill>
                  <a:srgbClr val="0000FF"/>
                </a:solidFill>
              </a:rPr>
              <a:t>TiN </a:t>
            </a:r>
            <a:r>
              <a:rPr lang="ru-RU" altLang="ru-RU" sz="4000" b="1">
                <a:solidFill>
                  <a:srgbClr val="0000FF"/>
                </a:solidFill>
              </a:rPr>
              <a:t>в </a:t>
            </a:r>
            <a:r>
              <a:rPr lang="el-GR" altLang="ru-RU" sz="4000" b="1">
                <a:solidFill>
                  <a:srgbClr val="0000FF"/>
                </a:solidFill>
              </a:rPr>
              <a:t>α-</a:t>
            </a:r>
            <a:r>
              <a:rPr lang="en-US" altLang="ru-RU" sz="4000" b="1">
                <a:solidFill>
                  <a:srgbClr val="0000FF"/>
                </a:solidFill>
              </a:rPr>
              <a:t>Fe</a:t>
            </a:r>
            <a:endParaRPr lang="ru-RU" altLang="ru-RU" sz="4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="" xmlns:a16="http://schemas.microsoft.com/office/drawing/2014/main" id="{A805F1E8-C36E-4D83-BC85-6CA7B158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9144000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86F712F-CADC-4B26-BB7C-75E2BDF40C47}"/>
              </a:ext>
            </a:extLst>
          </p:cNvPr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Arial" charset="0"/>
                <a:cs typeface="Arial" charset="0"/>
              </a:rPr>
              <a:t>HREM</a:t>
            </a:r>
            <a:r>
              <a:rPr lang="ru-RU" sz="2800" b="1" dirty="0">
                <a:latin typeface="Arial" charset="0"/>
                <a:cs typeface="Arial" charset="0"/>
              </a:rPr>
              <a:t> - изображение монокристалла </a:t>
            </a:r>
            <a:r>
              <a:rPr lang="en-US" sz="2800" b="1" dirty="0">
                <a:latin typeface="Arial" charset="0"/>
                <a:cs typeface="Arial" charset="0"/>
              </a:rPr>
              <a:t>Si3N4</a:t>
            </a:r>
            <a:r>
              <a:rPr lang="ru-RU" sz="2800" b="1" dirty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>
            <a:extLst>
              <a:ext uri="{FF2B5EF4-FFF2-40B4-BE49-F238E27FC236}">
                <a16:creationId xmlns="" xmlns:a16="http://schemas.microsoft.com/office/drawing/2014/main" id="{3696AF0C-65BC-4BCB-AC7D-85DCEF0F5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1588"/>
            <a:ext cx="9144000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/>
              <a:t>HREM</a:t>
            </a:r>
            <a:r>
              <a:rPr lang="ru-RU" altLang="ru-RU" sz="2800" b="1" dirty="0"/>
              <a:t> изображения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квазикристалл сплава </a:t>
            </a:r>
            <a:r>
              <a:rPr lang="ru-RU" altLang="ru-RU" sz="2800" b="1" dirty="0" err="1"/>
              <a:t>Al-Li-Cu</a:t>
            </a:r>
            <a:r>
              <a:rPr lang="ru-RU" altLang="ru-RU" sz="2800" b="1" dirty="0"/>
              <a:t> </a:t>
            </a:r>
          </a:p>
        </p:txBody>
      </p:sp>
      <p:sp>
        <p:nvSpPr>
          <p:cNvPr id="37891" name="TextBox 2">
            <a:extLst>
              <a:ext uri="{FF2B5EF4-FFF2-40B4-BE49-F238E27FC236}">
                <a16:creationId xmlns="" xmlns:a16="http://schemas.microsoft.com/office/drawing/2014/main" id="{0F68E275-879B-4DAE-994B-BAF58B93A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4546600"/>
            <a:ext cx="2984501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Ось 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5-ого порядка</a:t>
            </a:r>
          </a:p>
        </p:txBody>
      </p:sp>
      <p:sp>
        <p:nvSpPr>
          <p:cNvPr id="37892" name="TextBox 3">
            <a:extLst>
              <a:ext uri="{FF2B5EF4-FFF2-40B4-BE49-F238E27FC236}">
                <a16:creationId xmlns="" xmlns:a16="http://schemas.microsoft.com/office/drawing/2014/main" id="{6C67761A-1FEF-44A4-BBAA-5754F6B9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4559300"/>
            <a:ext cx="29940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Ось 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3-ого порядка</a:t>
            </a:r>
            <a:endParaRPr lang="ru-RU" altLang="ru-RU" sz="18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7893" name="TextBox 4">
            <a:extLst>
              <a:ext uri="{FF2B5EF4-FFF2-40B4-BE49-F238E27FC236}">
                <a16:creationId xmlns="" xmlns:a16="http://schemas.microsoft.com/office/drawing/2014/main" id="{90739023-4946-4B68-BB88-FB57B9A3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4559300"/>
            <a:ext cx="2970212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Ось 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2-ого порядка</a:t>
            </a:r>
            <a:endParaRPr lang="ru-RU" altLang="ru-RU" sz="18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37894" name="Picture 5" descr="H:\2015-2016\5a.tif">
            <a:extLst>
              <a:ext uri="{FF2B5EF4-FFF2-40B4-BE49-F238E27FC236}">
                <a16:creationId xmlns="" xmlns:a16="http://schemas.microsoft.com/office/drawing/2014/main" id="{A685BADF-D78C-4C66-B8CB-E983B921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95438"/>
            <a:ext cx="29829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 descr="H:\2015-2016\3a.tif">
            <a:extLst>
              <a:ext uri="{FF2B5EF4-FFF2-40B4-BE49-F238E27FC236}">
                <a16:creationId xmlns="" xmlns:a16="http://schemas.microsoft.com/office/drawing/2014/main" id="{81A549A8-EC03-4C08-8821-FD14EAEE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603375"/>
            <a:ext cx="29940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 descr="H:\2015-2016\2a.tif">
            <a:extLst>
              <a:ext uri="{FF2B5EF4-FFF2-40B4-BE49-F238E27FC236}">
                <a16:creationId xmlns="" xmlns:a16="http://schemas.microsoft.com/office/drawing/2014/main" id="{C53CEE5D-3549-4096-9F59-90FA4B29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1595438"/>
            <a:ext cx="2976562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1" grpId="0" animBg="1"/>
      <p:bldP spid="37892" grpId="0" animBg="1"/>
      <p:bldP spid="3789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>
            <a:extLst>
              <a:ext uri="{FF2B5EF4-FFF2-40B4-BE49-F238E27FC236}">
                <a16:creationId xmlns="" xmlns:a16="http://schemas.microsoft.com/office/drawing/2014/main" id="{8B3FD06B-DBCF-4B6D-A499-B31EB137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414463"/>
            <a:ext cx="17097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8915" name="Picture 4">
            <a:extLst>
              <a:ext uri="{FF2B5EF4-FFF2-40B4-BE49-F238E27FC236}">
                <a16:creationId xmlns="" xmlns:a16="http://schemas.microsoft.com/office/drawing/2014/main" id="{A4996777-E848-4CDB-9E0E-178B876A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489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15">
            <a:extLst>
              <a:ext uri="{FF2B5EF4-FFF2-40B4-BE49-F238E27FC236}">
                <a16:creationId xmlns="" xmlns:a16="http://schemas.microsoft.com/office/drawing/2014/main" id="{17CAB93C-1F66-466C-A210-FF68AC635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4132263"/>
            <a:ext cx="2905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100" i="1">
                <a:cs typeface="Times New Roman" panose="02020603050405020304" pitchFamily="18" charset="0"/>
              </a:rPr>
              <a:t>Р</a:t>
            </a:r>
            <a:r>
              <a:rPr lang="ru-RU" altLang="ru-RU" sz="600"/>
              <a:t> </a:t>
            </a:r>
            <a:endParaRPr lang="ru-RU" altLang="ru-RU" sz="1800"/>
          </a:p>
        </p:txBody>
      </p:sp>
      <p:sp>
        <p:nvSpPr>
          <p:cNvPr id="38919" name="Text Box 16">
            <a:extLst>
              <a:ext uri="{FF2B5EF4-FFF2-40B4-BE49-F238E27FC236}">
                <a16:creationId xmlns="" xmlns:a16="http://schemas.microsoft.com/office/drawing/2014/main" id="{C8A66B03-3BB6-4F7E-8382-670D033B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414463"/>
            <a:ext cx="4067175" cy="3786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Изображение структуры монокристалла YBa</a:t>
            </a:r>
            <a:r>
              <a:rPr lang="ru-RU" altLang="ru-RU" sz="2400" b="1" baseline="-25000" dirty="0">
                <a:solidFill>
                  <a:srgbClr val="0000FF"/>
                </a:solidFill>
              </a:rPr>
              <a:t>2</a:t>
            </a:r>
            <a:r>
              <a:rPr lang="ru-RU" altLang="ru-RU" sz="2400" b="1" dirty="0">
                <a:solidFill>
                  <a:srgbClr val="0000FF"/>
                </a:solidFill>
              </a:rPr>
              <a:t>Cu</a:t>
            </a:r>
            <a:r>
              <a:rPr lang="ru-RU" altLang="ru-RU" sz="2400" b="1" baseline="-25000" dirty="0">
                <a:solidFill>
                  <a:srgbClr val="0000FF"/>
                </a:solidFill>
              </a:rPr>
              <a:t>3</a:t>
            </a:r>
            <a:r>
              <a:rPr lang="ru-RU" altLang="ru-RU" sz="2400" b="1" dirty="0">
                <a:solidFill>
                  <a:srgbClr val="0000FF"/>
                </a:solidFill>
              </a:rPr>
              <a:t>O</a:t>
            </a:r>
            <a:r>
              <a:rPr lang="ru-RU" altLang="ru-RU" sz="2400" b="1" baseline="-25000" dirty="0">
                <a:solidFill>
                  <a:srgbClr val="0000FF"/>
                </a:solidFill>
              </a:rPr>
              <a:t>6.74</a:t>
            </a:r>
            <a:r>
              <a:rPr lang="ru-RU" altLang="ru-RU" sz="2400" b="1" dirty="0">
                <a:solidFill>
                  <a:srgbClr val="0000FF"/>
                </a:solidFill>
              </a:rPr>
              <a:t>, вдоль направления оси b. На вставке показана проекция модели структуры. Светлые пятна обозначенные </a:t>
            </a:r>
            <a:r>
              <a:rPr lang="ru-RU" altLang="ru-RU" sz="2400" b="1" dirty="0" err="1">
                <a:solidFill>
                  <a:srgbClr val="0000FF"/>
                </a:solidFill>
              </a:rPr>
              <a:t>O</a:t>
            </a:r>
            <a:r>
              <a:rPr lang="ru-RU" altLang="ru-RU" sz="2400" b="1" baseline="-25000" dirty="0" err="1">
                <a:solidFill>
                  <a:srgbClr val="0000FF"/>
                </a:solidFill>
              </a:rPr>
              <a:t>x</a:t>
            </a:r>
            <a:r>
              <a:rPr lang="ru-RU" altLang="ru-RU" sz="2400" b="1" dirty="0">
                <a:solidFill>
                  <a:srgbClr val="0000FF"/>
                </a:solidFill>
              </a:rPr>
              <a:t> указывают положения вакансий кислорода.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>
            <a:extLst>
              <a:ext uri="{FF2B5EF4-FFF2-40B4-BE49-F238E27FC236}">
                <a16:creationId xmlns="" xmlns:a16="http://schemas.microsoft.com/office/drawing/2014/main" id="{A15B481E-2909-4ED8-B766-2CC4D568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518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>
            <a:extLst>
              <a:ext uri="{FF2B5EF4-FFF2-40B4-BE49-F238E27FC236}">
                <a16:creationId xmlns="" xmlns:a16="http://schemas.microsoft.com/office/drawing/2014/main" id="{7D0365FB-3F00-47B0-A140-B40FE51D6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35258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</a:t>
            </a:r>
          </a:p>
        </p:txBody>
      </p:sp>
      <p:sp>
        <p:nvSpPr>
          <p:cNvPr id="43012" name="Text Box 7">
            <a:extLst>
              <a:ext uri="{FF2B5EF4-FFF2-40B4-BE49-F238E27FC236}">
                <a16:creationId xmlns="" xmlns:a16="http://schemas.microsoft.com/office/drawing/2014/main" id="{9F904B02-AE96-40E7-AAEE-B111BD1C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45085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  <p:sp>
        <p:nvSpPr>
          <p:cNvPr id="43013" name="Text Box 8">
            <a:extLst>
              <a:ext uri="{FF2B5EF4-FFF2-40B4-BE49-F238E27FC236}">
                <a16:creationId xmlns="" xmlns:a16="http://schemas.microsoft.com/office/drawing/2014/main" id="{8F86CAA0-1716-4178-A046-2966EFB2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3525838"/>
            <a:ext cx="31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  <p:sp>
        <p:nvSpPr>
          <p:cNvPr id="43014" name="Text Box 9">
            <a:extLst>
              <a:ext uri="{FF2B5EF4-FFF2-40B4-BE49-F238E27FC236}">
                <a16:creationId xmlns="" xmlns:a16="http://schemas.microsoft.com/office/drawing/2014/main" id="{1CA9406F-D747-46F3-8EF5-FAD6D300B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3525838"/>
            <a:ext cx="306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</a:t>
            </a:r>
          </a:p>
        </p:txBody>
      </p:sp>
      <p:sp>
        <p:nvSpPr>
          <p:cNvPr id="39943" name="Text Box 5">
            <a:extLst>
              <a:ext uri="{FF2B5EF4-FFF2-40B4-BE49-F238E27FC236}">
                <a16:creationId xmlns="" xmlns:a16="http://schemas.microsoft.com/office/drawing/2014/main" id="{63FADB22-E8B5-409D-BA34-0A36E1515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95738"/>
            <a:ext cx="9144000" cy="2862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а)-Взаимодействие 60-градусной дислокации с </a:t>
            </a:r>
            <a:r>
              <a:rPr lang="ru-RU" altLang="ru-RU" sz="2000" b="1" dirty="0" err="1">
                <a:solidFill>
                  <a:srgbClr val="0000FF"/>
                </a:solidFill>
              </a:rPr>
              <a:t>межзеренной</a:t>
            </a:r>
            <a:r>
              <a:rPr lang="ru-RU" altLang="ru-RU" sz="2000" b="1" dirty="0">
                <a:solidFill>
                  <a:srgbClr val="0000FF"/>
                </a:solidFill>
              </a:rPr>
              <a:t> границей в кремнии. [1]+[2] - диссоциировавшая в границе 90-градусная частичная дислокация. [3] -30-градусная частичная дислокация;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б)-Слияние дислокаций [1]+[3], дислокация [2] перемещается в плоскости границы;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в)-Дислокация [1]+[3] диссоциирует в </a:t>
            </a:r>
            <a:r>
              <a:rPr lang="ru-RU" altLang="ru-RU" sz="2000" b="1" dirty="0" err="1">
                <a:solidFill>
                  <a:srgbClr val="0000FF"/>
                </a:solidFill>
              </a:rPr>
              <a:t>межзеренной</a:t>
            </a:r>
            <a:r>
              <a:rPr lang="ru-RU" altLang="ru-RU" sz="2000" b="1" dirty="0">
                <a:solidFill>
                  <a:srgbClr val="0000FF"/>
                </a:solidFill>
              </a:rPr>
              <a:t> границе на закрепленную -[3]-дислокацию и скользящую -[1} дислокацию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43013" grpId="0"/>
      <p:bldP spid="43014" grpId="0"/>
      <p:bldP spid="3994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="" xmlns:a16="http://schemas.microsoft.com/office/drawing/2014/main" id="{501B0BB5-905C-4DAD-9DF8-B83771BA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713"/>
            <a:ext cx="9202738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>
            <a:extLst>
              <a:ext uri="{FF2B5EF4-FFF2-40B4-BE49-F238E27FC236}">
                <a16:creationId xmlns="" xmlns:a16="http://schemas.microsoft.com/office/drawing/2014/main" id="{665C0F9C-9376-4D26-958A-FBFB08684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3563"/>
            <a:ext cx="9144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Испускание двух 30-градусных дислокаций в результате диссоциации закрепленной в </a:t>
            </a:r>
            <a:r>
              <a:rPr lang="ru-RU" altLang="ru-RU" sz="1800" b="1" dirty="0" err="1">
                <a:solidFill>
                  <a:srgbClr val="0000FF"/>
                </a:solidFill>
              </a:rPr>
              <a:t>межзеренной</a:t>
            </a:r>
            <a:r>
              <a:rPr lang="ru-RU" altLang="ru-RU" sz="1800" b="1" dirty="0">
                <a:solidFill>
                  <a:srgbClr val="0000FF"/>
                </a:solidFill>
              </a:rPr>
              <a:t> границе дислокации </a:t>
            </a:r>
            <a:r>
              <a:rPr lang="ru-RU" altLang="ru-RU" sz="1800" b="1" dirty="0" err="1">
                <a:solidFill>
                  <a:srgbClr val="0000FF"/>
                </a:solidFill>
              </a:rPr>
              <a:t>b</a:t>
            </a:r>
            <a:r>
              <a:rPr lang="ru-RU" altLang="ru-RU" sz="1800" b="1" baseline="-25000" dirty="0" err="1">
                <a:solidFill>
                  <a:srgbClr val="0000FF"/>
                </a:solidFill>
              </a:rPr>
              <a:t>r</a:t>
            </a:r>
            <a:r>
              <a:rPr lang="ru-RU" altLang="ru-RU" sz="18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="" xmlns:a16="http://schemas.microsoft.com/office/drawing/2014/main" id="{D0CB3FFA-D1E4-4C96-B6BC-39A3002E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755808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>
            <a:extLst>
              <a:ext uri="{FF2B5EF4-FFF2-40B4-BE49-F238E27FC236}">
                <a16:creationId xmlns="" xmlns:a16="http://schemas.microsoft.com/office/drawing/2014/main" id="{9ED30858-B506-4B25-96A3-9E4D6A7F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3825"/>
            <a:ext cx="59055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>
            <a:extLst>
              <a:ext uri="{FF2B5EF4-FFF2-40B4-BE49-F238E27FC236}">
                <a16:creationId xmlns="" xmlns:a16="http://schemas.microsoft.com/office/drawing/2014/main" id="{F1BA5DA8-535F-4CFA-826A-FAD71419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6688"/>
            <a:ext cx="91440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Высокоразрешающее изображения частички золота, снятые с интервалом 0.5сек. Ось зоны [110] перпендикулярна плоскости рисунка. Наблюдается динамика изменений двойниковой прослойки в средней части кластера </a:t>
            </a:r>
          </a:p>
        </p:txBody>
      </p:sp>
      <p:sp>
        <p:nvSpPr>
          <p:cNvPr id="41989" name="Text Box 7">
            <a:extLst>
              <a:ext uri="{FF2B5EF4-FFF2-40B4-BE49-F238E27FC236}">
                <a16:creationId xmlns="" xmlns:a16="http://schemas.microsoft.com/office/drawing/2014/main" id="{884EFD55-470F-4E14-8D14-C8D410583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7938"/>
            <a:ext cx="91440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Схема иллюстрирующая модель изменений двойниковой прослойки</a:t>
            </a:r>
            <a:r>
              <a:rPr lang="ru-RU" altLang="ru-RU" sz="1800" b="1" i="1">
                <a:solidFill>
                  <a:srgbClr val="0000FF"/>
                </a:solidFill>
              </a:rPr>
              <a:t>.</a:t>
            </a:r>
            <a:r>
              <a:rPr lang="ru-RU" altLang="ru-RU" sz="1800" b="1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DB0A83-AEF9-4088-AB47-39159AF242C7}"/>
              </a:ext>
            </a:extLst>
          </p:cNvPr>
          <p:cNvSpPr txBox="1"/>
          <p:nvPr/>
        </p:nvSpPr>
        <p:spPr>
          <a:xfrm>
            <a:off x="0" y="360720"/>
            <a:ext cx="9144000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Сила Лоренца не изменяет кинетическую энергию</a:t>
            </a:r>
            <a:r>
              <a:rPr lang="en-US" sz="2800" b="1" dirty="0"/>
              <a:t> </a:t>
            </a:r>
            <a:r>
              <a:rPr lang="ru-RU" sz="2800" b="1" dirty="0"/>
              <a:t>движущейся заряженной частицы, </a:t>
            </a:r>
            <a:endParaRPr lang="en-US" sz="2800" b="1" dirty="0"/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изменяется только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направление её движения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37E31871-3F5B-44DB-B1A1-5F9A52B47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956139"/>
              </p:ext>
            </p:extLst>
          </p:nvPr>
        </p:nvGraphicFramePr>
        <p:xfrm>
          <a:off x="1365901" y="1872887"/>
          <a:ext cx="2125949" cy="80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09" name="Equation" r:id="rId3" imgW="672840" imgH="253800" progId="Equation.DSMT4">
                  <p:embed/>
                </p:oleObj>
              </mc:Choice>
              <mc:Fallback>
                <p:oleObj name="Equation" r:id="rId3" imgW="672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5901" y="1872887"/>
                        <a:ext cx="2125949" cy="8022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01C666C1-2816-40EB-B1EF-68400A470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384316"/>
              </p:ext>
            </p:extLst>
          </p:nvPr>
        </p:nvGraphicFramePr>
        <p:xfrm>
          <a:off x="3707904" y="1872888"/>
          <a:ext cx="4107882" cy="77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10" name="Equation" r:id="rId5" imgW="1346040" imgH="253800" progId="Equation.DSMT4">
                  <p:embed/>
                </p:oleObj>
              </mc:Choice>
              <mc:Fallback>
                <p:oleObj name="Equation" r:id="rId5" imgW="1346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1872888"/>
                        <a:ext cx="4107882" cy="7750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7A2951-3630-44F9-B10F-3E38C6B17958}"/>
              </a:ext>
            </a:extLst>
          </p:cNvPr>
          <p:cNvSpPr txBox="1"/>
          <p:nvPr/>
        </p:nvSpPr>
        <p:spPr>
          <a:xfrm>
            <a:off x="0" y="2769557"/>
            <a:ext cx="9144001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Здесь </a:t>
            </a:r>
            <a:r>
              <a:rPr lang="el-GR" sz="2800" dirty="0"/>
              <a:t>α</a:t>
            </a:r>
            <a:r>
              <a:rPr lang="ru-RU" sz="2800" dirty="0"/>
              <a:t> – угол между векторами </a:t>
            </a:r>
          </a:p>
          <a:p>
            <a:pPr algn="ctr"/>
            <a:r>
              <a:rPr lang="ru-RU" sz="2800" dirty="0"/>
              <a:t>скорости движения частицы</a:t>
            </a:r>
            <a:r>
              <a:rPr lang="en-US" sz="2800" dirty="0"/>
              <a:t> </a:t>
            </a:r>
            <a:r>
              <a:rPr lang="en-US" sz="2800" b="1" dirty="0"/>
              <a:t>v</a:t>
            </a:r>
            <a:endParaRPr lang="ru-RU" sz="2800" dirty="0"/>
          </a:p>
          <a:p>
            <a:pPr algn="ctr"/>
            <a:r>
              <a:rPr lang="ru-RU" sz="2800" dirty="0"/>
              <a:t> и магнитной индукции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0CE7C4-A819-4DE1-9F55-ABCD6BC074D9}"/>
              </a:ext>
            </a:extLst>
          </p:cNvPr>
          <p:cNvSpPr txBox="1"/>
          <p:nvPr/>
        </p:nvSpPr>
        <p:spPr>
          <a:xfrm>
            <a:off x="0" y="4248255"/>
            <a:ext cx="9144000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При любой ориентации вектора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ru-RU" sz="2800" dirty="0"/>
              <a:t>  сила Лоренца </a:t>
            </a:r>
            <a:r>
              <a:rPr lang="en-US" sz="2800" dirty="0"/>
              <a:t>F</a:t>
            </a:r>
            <a:r>
              <a:rPr lang="en-US" sz="2800" baseline="-25000" dirty="0"/>
              <a:t>L</a:t>
            </a:r>
            <a:r>
              <a:rPr lang="ru-RU" sz="2800" dirty="0"/>
              <a:t> всегда перпендикулярен вектору скорости движения зараженной частицы</a:t>
            </a:r>
            <a:r>
              <a:rPr lang="en-US" sz="2800" dirty="0">
                <a:solidFill>
                  <a:srgbClr val="FF0000"/>
                </a:solidFill>
              </a:rPr>
              <a:t>!!!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F9D39FB8-4D6D-4611-A7B7-E018E9849D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026459"/>
              </p:ext>
            </p:extLst>
          </p:nvPr>
        </p:nvGraphicFramePr>
        <p:xfrm>
          <a:off x="3563888" y="5726953"/>
          <a:ext cx="1596782" cy="79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11" name="Equation" r:id="rId7" imgW="457200" imgH="228600" progId="Equation.DSMT4">
                  <p:embed/>
                </p:oleObj>
              </mc:Choice>
              <mc:Fallback>
                <p:oleObj name="Equation" r:id="rId7" imgW="457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63888" y="5726953"/>
                        <a:ext cx="1596782" cy="79839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79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="" xmlns:a16="http://schemas.microsoft.com/office/drawing/2014/main" id="{C5B89A5A-736F-4B6D-8923-DE693E1D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0"/>
            <a:ext cx="7847013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="" xmlns:a16="http://schemas.microsoft.com/office/drawing/2014/main" id="{F34E5F79-CA66-49A3-936E-DF45E8D6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9075"/>
            <a:ext cx="9144000" cy="1465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а)-электронномикроскопическое изображение поверхности (111) золота. Видны ступеньки на поверхности, стрелкой отмечена поверхностная дислокация Шокли; б)-реконструкция области поверхности (110) золота. На врезке в левом верхнем углу показано рассчитанное на ЭВМ соответствующее изображение </a:t>
            </a:r>
          </a:p>
        </p:txBody>
      </p:sp>
      <p:sp>
        <p:nvSpPr>
          <p:cNvPr id="46084" name="Text Box 6">
            <a:extLst>
              <a:ext uri="{FF2B5EF4-FFF2-40B4-BE49-F238E27FC236}">
                <a16:creationId xmlns="" xmlns:a16="http://schemas.microsoft.com/office/drawing/2014/main" id="{A1B47C12-C934-4824-9A57-B2D38191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2160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</a:t>
            </a:r>
          </a:p>
        </p:txBody>
      </p:sp>
      <p:sp>
        <p:nvSpPr>
          <p:cNvPr id="46085" name="Text Box 7">
            <a:extLst>
              <a:ext uri="{FF2B5EF4-FFF2-40B4-BE49-F238E27FC236}">
                <a16:creationId xmlns="" xmlns:a16="http://schemas.microsoft.com/office/drawing/2014/main" id="{267A03F8-A328-4331-A6C0-302E7E9E2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881438"/>
            <a:ext cx="31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="" xmlns:a16="http://schemas.microsoft.com/office/drawing/2014/main" id="{7EB9DBC5-78A0-4CDB-958E-FD7153A9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050"/>
            <a:ext cx="583247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>
            <a:extLst>
              <a:ext uri="{FF2B5EF4-FFF2-40B4-BE49-F238E27FC236}">
                <a16:creationId xmlns="" xmlns:a16="http://schemas.microsoft.com/office/drawing/2014/main" id="{EDECD245-27F6-460C-B349-B2941B7B1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ЭМ изображение высокого разрешения  поперечного сечения кремния выращенного на сапфировой подложке. Ось &lt;110&gt; решетки кремния параллельна оптической оси микроскопа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Частица золота.tif">
            <a:extLst>
              <a:ext uri="{FF2B5EF4-FFF2-40B4-BE49-F238E27FC236}">
                <a16:creationId xmlns="" xmlns:a16="http://schemas.microsoft.com/office/drawing/2014/main" id="{3BC5C5A4-FA5F-4A5F-9685-83F929A9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26427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1">
            <a:extLst>
              <a:ext uri="{FF2B5EF4-FFF2-40B4-BE49-F238E27FC236}">
                <a16:creationId xmlns="" xmlns:a16="http://schemas.microsoft.com/office/drawing/2014/main" id="{41630E48-D404-4B49-A2D3-164E186A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Частичка золота диаметром около 6-7 </a:t>
            </a:r>
            <a:r>
              <a:rPr lang="en-US" altLang="ru-RU" sz="2000" b="1">
                <a:solidFill>
                  <a:srgbClr val="0000FF"/>
                </a:solidFill>
              </a:rPr>
              <a:t>nm </a:t>
            </a:r>
            <a:endParaRPr lang="ru-RU" altLang="ru-RU" sz="20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на поверхности углеродной пленки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>
            <a:extLst>
              <a:ext uri="{FF2B5EF4-FFF2-40B4-BE49-F238E27FC236}">
                <a16:creationId xmlns="" xmlns:a16="http://schemas.microsoft.com/office/drawing/2014/main" id="{BD0E42D4-3CAE-4ED6-968B-5D447E65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8840"/>
            <a:ext cx="9123363" cy="25853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3333FF"/>
                </a:solidFill>
              </a:rPr>
              <a:t>Особенности дифракционной картины электронов</a:t>
            </a:r>
          </a:p>
        </p:txBody>
      </p:sp>
    </p:spTree>
    <p:extLst>
      <p:ext uri="{BB962C8B-B14F-4D97-AF65-F5344CB8AC3E}">
        <p14:creationId xmlns:p14="http://schemas.microsoft.com/office/powerpoint/2010/main" val="9589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="" xmlns:a16="http://schemas.microsoft.com/office/drawing/2014/main" id="{1A44A575-5290-4ECA-B0D2-BE3046B7E5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7313" y="4292600"/>
          <a:ext cx="2552700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0" name="Equation" r:id="rId3" imgW="1218671" imgH="723586" progId="Equation.DSMT4">
                  <p:embed/>
                </p:oleObj>
              </mc:Choice>
              <mc:Fallback>
                <p:oleObj name="Equation" r:id="rId3" imgW="1218671" imgH="72358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4292600"/>
                        <a:ext cx="2552700" cy="15160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>
            <a:extLst>
              <a:ext uri="{FF2B5EF4-FFF2-40B4-BE49-F238E27FC236}">
                <a16:creationId xmlns="" xmlns:a16="http://schemas.microsoft.com/office/drawing/2014/main" id="{43F88733-61B1-4010-B556-60C929C71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Особенности дифракции электронов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="" xmlns:a16="http://schemas.microsoft.com/office/drawing/2014/main" id="{0489D414-D5F6-42AF-9F70-7DE2394D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58825"/>
            <a:ext cx="46482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Безымянный 6">
            <a:extLst>
              <a:ext uri="{FF2B5EF4-FFF2-40B4-BE49-F238E27FC236}">
                <a16:creationId xmlns="" xmlns:a16="http://schemas.microsoft.com/office/drawing/2014/main" id="{EE551713-E427-4060-9C34-5471BBA2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3851275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3" name="Объект 1">
            <a:extLst>
              <a:ext uri="{FF2B5EF4-FFF2-40B4-BE49-F238E27FC236}">
                <a16:creationId xmlns="" xmlns:a16="http://schemas.microsoft.com/office/drawing/2014/main" id="{8D1D3586-9F46-4F14-A5C3-A9CED264DA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3038" y="5964238"/>
          <a:ext cx="30353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1" name="Equation" r:id="rId7" imgW="1473200" imgH="419100" progId="Equation.DSMT4">
                  <p:embed/>
                </p:oleObj>
              </mc:Choice>
              <mc:Fallback>
                <p:oleObj name="Equation" r:id="rId7" imgW="1473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038" y="5964238"/>
                        <a:ext cx="3035300" cy="863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Box 2">
            <a:extLst>
              <a:ext uri="{FF2B5EF4-FFF2-40B4-BE49-F238E27FC236}">
                <a16:creationId xmlns="" xmlns:a16="http://schemas.microsoft.com/office/drawing/2014/main" id="{E48BFFA7-7B7A-43FA-BDBF-82D877104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6021388"/>
            <a:ext cx="1925637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Радиус сферы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Эвальда</a:t>
            </a:r>
          </a:p>
        </p:txBody>
      </p:sp>
    </p:spTree>
    <p:extLst>
      <p:ext uri="{BB962C8B-B14F-4D97-AF65-F5344CB8AC3E}">
        <p14:creationId xmlns:p14="http://schemas.microsoft.com/office/powerpoint/2010/main" val="9566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3072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Геометрия электронограммы">
            <a:extLst>
              <a:ext uri="{FF2B5EF4-FFF2-40B4-BE49-F238E27FC236}">
                <a16:creationId xmlns="" xmlns:a16="http://schemas.microsoft.com/office/drawing/2014/main" id="{64CBF26D-2375-4B94-B83D-4B396580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27113"/>
            <a:ext cx="51419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3" name="Object 3">
            <a:extLst>
              <a:ext uri="{FF2B5EF4-FFF2-40B4-BE49-F238E27FC236}">
                <a16:creationId xmlns="" xmlns:a16="http://schemas.microsoft.com/office/drawing/2014/main" id="{169D39C3-8374-4CC9-9A58-61E468AB6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1125538"/>
          <a:ext cx="2209800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4" name="Equation" r:id="rId4" imgW="914400" imgH="685800" progId="Equation.DSMT4">
                  <p:embed/>
                </p:oleObj>
              </mc:Choice>
              <mc:Fallback>
                <p:oleObj name="Equation" r:id="rId4" imgW="9144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125538"/>
                        <a:ext cx="2209800" cy="1655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>
            <a:extLst>
              <a:ext uri="{FF2B5EF4-FFF2-40B4-BE49-F238E27FC236}">
                <a16:creationId xmlns="" xmlns:a16="http://schemas.microsoft.com/office/drawing/2014/main" id="{11BEFEBF-CDDF-499E-A71B-BC5347194E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2463" y="3028950"/>
          <a:ext cx="2921000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Equation" r:id="rId6" imgW="1295400" imgH="1384300" progId="Equation.DSMT4">
                  <p:embed/>
                </p:oleObj>
              </mc:Choice>
              <mc:Fallback>
                <p:oleObj name="Equation" r:id="rId6" imgW="1295400" imgH="1384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3028950"/>
                        <a:ext cx="2921000" cy="3125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Box 1">
            <a:extLst>
              <a:ext uri="{FF2B5EF4-FFF2-40B4-BE49-F238E27FC236}">
                <a16:creationId xmlns="" xmlns:a16="http://schemas.microsoft.com/office/drawing/2014/main" id="{871CF54A-A0E0-4E92-9D6D-7A226BB2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335713"/>
            <a:ext cx="48990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Параметр </a:t>
            </a:r>
            <a:r>
              <a:rPr lang="en-US" altLang="ru-RU" sz="2400" i="1">
                <a:solidFill>
                  <a:srgbClr val="3333FF"/>
                </a:solidFill>
              </a:rPr>
              <a:t>L</a:t>
            </a:r>
            <a:r>
              <a:rPr lang="en-US" altLang="ru-RU" sz="2400">
                <a:solidFill>
                  <a:srgbClr val="3333FF"/>
                </a:solidFill>
              </a:rPr>
              <a:t> </a:t>
            </a:r>
            <a:r>
              <a:rPr lang="ru-RU" altLang="ru-RU" sz="2400">
                <a:solidFill>
                  <a:srgbClr val="3333FF"/>
                </a:solidFill>
              </a:rPr>
              <a:t>– константа прибора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B364C0-05EA-4F69-9386-BE2D9280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Правила расшифровки электронограмм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3B785B04-BACF-4CE7-ABEC-54F650279647}"/>
              </a:ext>
            </a:extLst>
          </p:cNvPr>
          <p:cNvSpPr/>
          <p:nvPr/>
        </p:nvSpPr>
        <p:spPr>
          <a:xfrm>
            <a:off x="1951038" y="2349500"/>
            <a:ext cx="1584325" cy="15843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1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" grpId="0" animBg="1"/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0D82CD06-17A7-4BDA-8B37-616C14D1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2550"/>
            <a:ext cx="6121400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567640D4-B839-45A6-A0AC-1BFDC2578629}"/>
              </a:ext>
            </a:extLst>
          </p:cNvPr>
          <p:cNvCxnSpPr/>
          <p:nvPr/>
        </p:nvCxnSpPr>
        <p:spPr>
          <a:xfrm flipV="1">
            <a:off x="4392613" y="1052513"/>
            <a:ext cx="539750" cy="130968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420" name="Объект 4">
            <a:extLst>
              <a:ext uri="{FF2B5EF4-FFF2-40B4-BE49-F238E27FC236}">
                <a16:creationId xmlns="" xmlns:a16="http://schemas.microsoft.com/office/drawing/2014/main" id="{F56B75B8-748E-4D39-8792-101FEAB852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2888" y="4797425"/>
          <a:ext cx="321945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0" name="Equation" r:id="rId4" imgW="914400" imgH="254000" progId="Equation.DSMT4">
                  <p:embed/>
                </p:oleObj>
              </mc:Choice>
              <mc:Fallback>
                <p:oleObj name="Equation" r:id="rId4" imgW="9144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4797425"/>
                        <a:ext cx="3219450" cy="8937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TextBox 5">
            <a:extLst>
              <a:ext uri="{FF2B5EF4-FFF2-40B4-BE49-F238E27FC236}">
                <a16:creationId xmlns="" xmlns:a16="http://schemas.microsoft.com/office/drawing/2014/main" id="{573D844D-AE87-4ED7-AF7E-D54F95D5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3" y="1163638"/>
            <a:ext cx="912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/>
              <a:t>R</a:t>
            </a:r>
            <a:r>
              <a:rPr lang="en-US" altLang="ru-RU" sz="3600" i="1" baseline="-25000"/>
              <a:t>hkl</a:t>
            </a:r>
            <a:endParaRPr lang="ru-RU" altLang="ru-RU" sz="3600" i="1" baseline="-25000"/>
          </a:p>
        </p:txBody>
      </p:sp>
      <p:sp>
        <p:nvSpPr>
          <p:cNvPr id="60422" name="TextBox 4">
            <a:extLst>
              <a:ext uri="{FF2B5EF4-FFF2-40B4-BE49-F238E27FC236}">
                <a16:creationId xmlns="" xmlns:a16="http://schemas.microsoft.com/office/drawing/2014/main" id="{0E6EE030-6021-4DE3-B9C9-8F0AC7D9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8A4CFF"/>
                </a:solidFill>
              </a:rPr>
              <a:t>Электронограмма это неискаженный срез обратной решетки кристалла</a:t>
            </a:r>
          </a:p>
        </p:txBody>
      </p:sp>
    </p:spTree>
    <p:extLst>
      <p:ext uri="{BB962C8B-B14F-4D97-AF65-F5344CB8AC3E}">
        <p14:creationId xmlns:p14="http://schemas.microsoft.com/office/powerpoint/2010/main" val="23055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http://www.booksite.ru/fulltext/1/001/010/001/281955217.jpg">
            <a:extLst>
              <a:ext uri="{FF2B5EF4-FFF2-40B4-BE49-F238E27FC236}">
                <a16:creationId xmlns="" xmlns:a16="http://schemas.microsoft.com/office/drawing/2014/main" id="{918167AB-2131-46C0-981E-1290CA5F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88913"/>
            <a:ext cx="72231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>
            <a:extLst>
              <a:ext uri="{FF2B5EF4-FFF2-40B4-BE49-F238E27FC236}">
                <a16:creationId xmlns="" xmlns:a16="http://schemas.microsoft.com/office/drawing/2014/main" id="{260FB03C-4323-483E-AA39-270B6DD5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1888"/>
            <a:ext cx="9144000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A4CFF"/>
                </a:solidFill>
              </a:rPr>
              <a:t>Лауэграмма ориентированного монокристалла берилла. Первичный пучок рентгеновских лучей направлен вдоль оси симметрии 2-го порядка. </a:t>
            </a:r>
          </a:p>
        </p:txBody>
      </p:sp>
      <p:sp>
        <p:nvSpPr>
          <p:cNvPr id="61444" name="TextBox 3">
            <a:extLst>
              <a:ext uri="{FF2B5EF4-FFF2-40B4-BE49-F238E27FC236}">
                <a16:creationId xmlns="" xmlns:a16="http://schemas.microsoft.com/office/drawing/2014/main" id="{6B81B137-3ACC-4090-BAE9-DFC72D0B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5837238"/>
            <a:ext cx="9163050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Каждое пятно Лауэграммы цветное так как получено в полихроматическом излучении.</a:t>
            </a:r>
          </a:p>
        </p:txBody>
      </p:sp>
    </p:spTree>
    <p:extLst>
      <p:ext uri="{BB962C8B-B14F-4D97-AF65-F5344CB8AC3E}">
        <p14:creationId xmlns:p14="http://schemas.microsoft.com/office/powerpoint/2010/main" val="26453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>
            <a:extLst>
              <a:ext uri="{FF2B5EF4-FFF2-40B4-BE49-F238E27FC236}">
                <a16:creationId xmlns="" xmlns:a16="http://schemas.microsoft.com/office/drawing/2014/main" id="{F6E09F33-1E42-4A38-A0E7-C108DB92F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8688"/>
            <a:ext cx="9144000" cy="58785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1. </a:t>
            </a:r>
            <a:r>
              <a:rPr lang="ru-RU" altLang="ru-RU" sz="2800" b="1" dirty="0" err="1">
                <a:solidFill>
                  <a:srgbClr val="0000FF"/>
                </a:solidFill>
              </a:rPr>
              <a:t>М.Борн,Э.Вольф</a:t>
            </a:r>
            <a:r>
              <a:rPr lang="ru-RU" altLang="ru-RU" sz="2800" b="1" dirty="0">
                <a:solidFill>
                  <a:srgbClr val="0000FF"/>
                </a:solidFill>
              </a:rPr>
              <a:t>, Основы оптики,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Москва, Наука, 1970,с.856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2. </a:t>
            </a:r>
            <a:r>
              <a:rPr lang="ru-RU" altLang="ru-RU" sz="2800" b="1" dirty="0" err="1">
                <a:solidFill>
                  <a:srgbClr val="0000FF"/>
                </a:solidFill>
              </a:rPr>
              <a:t>Дж.Каули</a:t>
            </a:r>
            <a:r>
              <a:rPr lang="ru-RU" altLang="ru-RU" sz="2800" b="1" dirty="0">
                <a:solidFill>
                  <a:srgbClr val="0000FF"/>
                </a:solidFill>
              </a:rPr>
              <a:t>, Физика дифракции,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Москва, Мир, 1990,с.432 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2800" b="1" dirty="0">
                <a:solidFill>
                  <a:srgbClr val="0000FF"/>
                </a:solidFill>
              </a:rPr>
              <a:t>3.</a:t>
            </a:r>
            <a:r>
              <a:rPr lang="ru-RU" altLang="ru-RU" sz="2800" b="1" dirty="0">
                <a:solidFill>
                  <a:srgbClr val="0000FF"/>
                </a:solidFill>
              </a:rPr>
              <a:t> </a:t>
            </a:r>
            <a:r>
              <a:rPr lang="en-US" altLang="ru-RU" sz="2800" b="1" dirty="0">
                <a:solidFill>
                  <a:srgbClr val="0000FF"/>
                </a:solidFill>
              </a:rPr>
              <a:t>I. Watt, The Principles and Practice of Electron Microscopy, Cambridge University Press,1985,p.303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FF"/>
                </a:solidFill>
              </a:rPr>
              <a:t>4. </a:t>
            </a:r>
            <a:r>
              <a:rPr lang="ru-RU" altLang="ru-RU" sz="2800" b="1" dirty="0">
                <a:solidFill>
                  <a:srgbClr val="0000FF"/>
                </a:solidFill>
              </a:rPr>
              <a:t>П</a:t>
            </a:r>
            <a:r>
              <a:rPr lang="en-US" altLang="ru-RU" sz="2800" b="1" dirty="0">
                <a:solidFill>
                  <a:srgbClr val="0000FF"/>
                </a:solidFill>
              </a:rPr>
              <a:t>.</a:t>
            </a:r>
            <a:r>
              <a:rPr lang="ru-RU" altLang="ru-RU" sz="2800" b="1" dirty="0" err="1">
                <a:solidFill>
                  <a:srgbClr val="0000FF"/>
                </a:solidFill>
              </a:rPr>
              <a:t>Хирш</a:t>
            </a:r>
            <a:r>
              <a:rPr lang="en-US" altLang="ru-RU" sz="2800" b="1" dirty="0">
                <a:solidFill>
                  <a:srgbClr val="0000FF"/>
                </a:solidFill>
              </a:rPr>
              <a:t>, </a:t>
            </a:r>
            <a:r>
              <a:rPr lang="ru-RU" altLang="ru-RU" sz="2800" b="1" dirty="0">
                <a:solidFill>
                  <a:srgbClr val="0000FF"/>
                </a:solidFill>
              </a:rPr>
              <a:t>А</a:t>
            </a:r>
            <a:r>
              <a:rPr lang="en-US" altLang="ru-RU" sz="2800" b="1" dirty="0">
                <a:solidFill>
                  <a:srgbClr val="0000FF"/>
                </a:solidFill>
              </a:rPr>
              <a:t>.</a:t>
            </a:r>
            <a:r>
              <a:rPr lang="ru-RU" altLang="ru-RU" sz="2800" b="1" dirty="0" err="1">
                <a:solidFill>
                  <a:srgbClr val="0000FF"/>
                </a:solidFill>
              </a:rPr>
              <a:t>Хови</a:t>
            </a:r>
            <a:r>
              <a:rPr lang="en-US" altLang="ru-RU" sz="2800" b="1" dirty="0">
                <a:solidFill>
                  <a:srgbClr val="0000FF"/>
                </a:solidFill>
              </a:rPr>
              <a:t>, </a:t>
            </a:r>
            <a:r>
              <a:rPr lang="ru-RU" altLang="ru-RU" sz="2800" b="1" dirty="0">
                <a:solidFill>
                  <a:srgbClr val="0000FF"/>
                </a:solidFill>
              </a:rPr>
              <a:t>Р</a:t>
            </a:r>
            <a:r>
              <a:rPr lang="en-US" altLang="ru-RU" sz="2800" b="1" dirty="0">
                <a:solidFill>
                  <a:srgbClr val="0000FF"/>
                </a:solidFill>
              </a:rPr>
              <a:t>.</a:t>
            </a:r>
            <a:r>
              <a:rPr lang="ru-RU" altLang="ru-RU" sz="2800" b="1" dirty="0">
                <a:solidFill>
                  <a:srgbClr val="0000FF"/>
                </a:solidFill>
              </a:rPr>
              <a:t>Николсон</a:t>
            </a:r>
            <a:r>
              <a:rPr lang="en-US" altLang="ru-RU" sz="2800" b="1" dirty="0">
                <a:solidFill>
                  <a:srgbClr val="0000FF"/>
                </a:solidFill>
              </a:rPr>
              <a:t>, </a:t>
            </a:r>
            <a:r>
              <a:rPr lang="ru-RU" altLang="ru-RU" sz="2800" b="1" dirty="0">
                <a:solidFill>
                  <a:srgbClr val="0000FF"/>
                </a:solidFill>
              </a:rPr>
              <a:t>Д</a:t>
            </a:r>
            <a:r>
              <a:rPr lang="en-US" altLang="ru-RU" sz="2800" b="1" dirty="0">
                <a:solidFill>
                  <a:srgbClr val="0000FF"/>
                </a:solidFill>
              </a:rPr>
              <a:t>.</a:t>
            </a:r>
            <a:r>
              <a:rPr lang="ru-RU" altLang="ru-RU" sz="2800" b="1" dirty="0" err="1">
                <a:solidFill>
                  <a:srgbClr val="0000FF"/>
                </a:solidFill>
              </a:rPr>
              <a:t>Пэшли</a:t>
            </a:r>
            <a:r>
              <a:rPr lang="en-US" altLang="ru-RU" sz="2800" b="1" dirty="0">
                <a:solidFill>
                  <a:srgbClr val="0000FF"/>
                </a:solidFill>
              </a:rPr>
              <a:t>, </a:t>
            </a:r>
            <a:r>
              <a:rPr lang="ru-RU" altLang="ru-RU" sz="2800" b="1" dirty="0">
                <a:solidFill>
                  <a:srgbClr val="0000FF"/>
                </a:solidFill>
              </a:rPr>
              <a:t>М</a:t>
            </a:r>
            <a:r>
              <a:rPr lang="en-US" altLang="ru-RU" sz="2800" b="1" dirty="0">
                <a:solidFill>
                  <a:srgbClr val="0000FF"/>
                </a:solidFill>
              </a:rPr>
              <a:t>.</a:t>
            </a:r>
            <a:r>
              <a:rPr lang="ru-RU" altLang="ru-RU" sz="2800" b="1" dirty="0" err="1">
                <a:solidFill>
                  <a:srgbClr val="0000FF"/>
                </a:solidFill>
              </a:rPr>
              <a:t>Уэлан</a:t>
            </a:r>
            <a:r>
              <a:rPr lang="en-US" altLang="ru-RU" sz="2800" b="1" dirty="0">
                <a:solidFill>
                  <a:srgbClr val="0000FF"/>
                </a:solidFill>
              </a:rPr>
              <a:t>, </a:t>
            </a:r>
            <a:endParaRPr lang="ru-RU" altLang="ru-RU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Электронная микроскопия тонких кристаллов,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Москва,Мир,1968,с.574 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FF"/>
                </a:solidFill>
              </a:rPr>
              <a:t>5</a:t>
            </a:r>
            <a:r>
              <a:rPr lang="ru-RU" altLang="ru-RU" sz="2800" b="1" dirty="0">
                <a:solidFill>
                  <a:srgbClr val="0000FF"/>
                </a:solidFill>
              </a:rPr>
              <a:t>. </a:t>
            </a:r>
            <a:r>
              <a:rPr lang="ru-RU" altLang="ru-RU" sz="2800" b="1" dirty="0" err="1">
                <a:solidFill>
                  <a:srgbClr val="0000FF"/>
                </a:solidFill>
              </a:rPr>
              <a:t>Р.Хейденрайх</a:t>
            </a:r>
            <a:r>
              <a:rPr lang="ru-RU" altLang="ru-RU" sz="2800" b="1" dirty="0">
                <a:solidFill>
                  <a:srgbClr val="0000FF"/>
                </a:solidFill>
              </a:rPr>
              <a:t>, Основы просвечивающей электронной микроскопии, 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Москва, Мир, 1966,с.472 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46083" name="TextBox 2">
            <a:extLst>
              <a:ext uri="{FF2B5EF4-FFF2-40B4-BE49-F238E27FC236}">
                <a16:creationId xmlns="" xmlns:a16="http://schemas.microsoft.com/office/drawing/2014/main" id="{67770B23-894C-46B4-BDD6-C66571E27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/>
              <a:t>Основная литература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4608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>
            <a:extLst>
              <a:ext uri="{FF2B5EF4-FFF2-40B4-BE49-F238E27FC236}">
                <a16:creationId xmlns="" xmlns:a16="http://schemas.microsoft.com/office/drawing/2014/main" id="{DCE64DB6-B3B0-49CE-A54E-9D76CF62B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38"/>
            <a:ext cx="9144000" cy="4708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1. </a:t>
            </a:r>
            <a:r>
              <a:rPr lang="ru-RU" altLang="ru-RU" sz="2000" b="1" dirty="0" err="1">
                <a:solidFill>
                  <a:srgbClr val="0000FF"/>
                </a:solidFill>
              </a:rPr>
              <a:t>Г.Пейн</a:t>
            </a:r>
            <a:r>
              <a:rPr lang="ru-RU" altLang="ru-RU" sz="2000" b="1" dirty="0">
                <a:solidFill>
                  <a:srgbClr val="0000FF"/>
                </a:solidFill>
              </a:rPr>
              <a:t>, Физика колебаний и волн, Москва, Мир, 1979,390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2. </a:t>
            </a:r>
            <a:r>
              <a:rPr lang="ru-RU" altLang="ru-RU" sz="2000" b="1" dirty="0" err="1">
                <a:solidFill>
                  <a:srgbClr val="0000FF"/>
                </a:solidFill>
              </a:rPr>
              <a:t>Н.И.Калитеевский</a:t>
            </a:r>
            <a:r>
              <a:rPr lang="ru-RU" altLang="ru-RU" sz="2000" b="1" dirty="0">
                <a:solidFill>
                  <a:srgbClr val="0000FF"/>
                </a:solidFill>
              </a:rPr>
              <a:t>, Волновая оптика, Москва, Наука, 1971,с.376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3. </a:t>
            </a:r>
            <a:r>
              <a:rPr lang="ru-RU" altLang="ru-RU" sz="2000" b="1" dirty="0" err="1">
                <a:solidFill>
                  <a:srgbClr val="0000FF"/>
                </a:solidFill>
              </a:rPr>
              <a:t>Дж.Гудмен</a:t>
            </a:r>
            <a:r>
              <a:rPr lang="ru-RU" altLang="ru-RU" sz="2000" b="1" dirty="0">
                <a:solidFill>
                  <a:srgbClr val="0000FF"/>
                </a:solidFill>
              </a:rPr>
              <a:t>, Введение в Фурье-оптику, Москва, Мир,1970,с.364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4. Приборы и методы физического металловедения,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под ред. </a:t>
            </a:r>
            <a:r>
              <a:rPr lang="ru-RU" altLang="ru-RU" sz="2000" b="1" dirty="0" err="1">
                <a:solidFill>
                  <a:srgbClr val="0000FF"/>
                </a:solidFill>
              </a:rPr>
              <a:t>Ф.Вейнберга</a:t>
            </a:r>
            <a:r>
              <a:rPr lang="ru-RU" altLang="ru-RU" sz="2000" b="1" dirty="0">
                <a:solidFill>
                  <a:srgbClr val="0000FF"/>
                </a:solidFill>
              </a:rPr>
              <a:t>, Москва, Мир, 1973,Т.1,2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5. </a:t>
            </a:r>
            <a:r>
              <a:rPr lang="ru-RU" altLang="ru-RU" sz="2000" b="1" dirty="0" err="1">
                <a:solidFill>
                  <a:srgbClr val="0000FF"/>
                </a:solidFill>
              </a:rPr>
              <a:t>Г.Томас</a:t>
            </a:r>
            <a:r>
              <a:rPr lang="ru-RU" altLang="ru-RU" sz="2000" b="1" dirty="0">
                <a:solidFill>
                  <a:srgbClr val="0000FF"/>
                </a:solidFill>
              </a:rPr>
              <a:t>, </a:t>
            </a:r>
            <a:r>
              <a:rPr lang="ru-RU" altLang="ru-RU" sz="2000" b="1" dirty="0" err="1">
                <a:solidFill>
                  <a:srgbClr val="0000FF"/>
                </a:solidFill>
              </a:rPr>
              <a:t>М.Дж.Гориндж</a:t>
            </a:r>
            <a:r>
              <a:rPr lang="en-US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Просвечивающая электронная микроскопия материалов Москва,Наука,1983,c.318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6. </a:t>
            </a:r>
            <a:r>
              <a:rPr lang="ru-RU" altLang="ru-RU" sz="2000" b="1" dirty="0" err="1">
                <a:solidFill>
                  <a:srgbClr val="0000FF"/>
                </a:solidFill>
              </a:rPr>
              <a:t>Дж.Спенс</a:t>
            </a:r>
            <a:r>
              <a:rPr lang="ru-RU" altLang="ru-RU" sz="2000" b="1" dirty="0">
                <a:solidFill>
                  <a:srgbClr val="0000FF"/>
                </a:solidFill>
              </a:rPr>
              <a:t>, Экспериментальная электронная микроскопия высокого  разрешения, Москва, Наука, 1986,с.320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7. Современная электронная микроскопия в исследовании вещества, Сборник под </a:t>
            </a:r>
            <a:r>
              <a:rPr lang="ru-RU" altLang="ru-RU" sz="2000" b="1" dirty="0" err="1">
                <a:solidFill>
                  <a:srgbClr val="0000FF"/>
                </a:solidFill>
              </a:rPr>
              <a:t>ред.Б.Б.Звягина</a:t>
            </a:r>
            <a:r>
              <a:rPr lang="ru-RU" altLang="ru-RU" sz="2000" b="1" dirty="0">
                <a:solidFill>
                  <a:srgbClr val="0000FF"/>
                </a:solidFill>
              </a:rPr>
              <a:t>, Москва,Наука,1982,с.285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8. Дифракционные и микроскопические методы в материаловедении, Сборник </a:t>
            </a:r>
            <a:r>
              <a:rPr lang="ru-RU" altLang="ru-RU" sz="2000" b="1" dirty="0" err="1">
                <a:solidFill>
                  <a:srgbClr val="0000FF"/>
                </a:solidFill>
              </a:rPr>
              <a:t>под.ред.С.Амелинкса</a:t>
            </a:r>
            <a:r>
              <a:rPr lang="ru-RU" altLang="ru-RU" sz="2000" b="1" dirty="0">
                <a:solidFill>
                  <a:srgbClr val="0000FF"/>
                </a:solidFill>
              </a:rPr>
              <a:t>, Москва,Металлургия,1984,с.502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9. </a:t>
            </a:r>
            <a:r>
              <a:rPr lang="ru-RU" altLang="ru-RU" sz="2000" b="1" dirty="0" err="1">
                <a:solidFill>
                  <a:srgbClr val="0000FF"/>
                </a:solidFill>
              </a:rPr>
              <a:t>С.Амелинкс</a:t>
            </a:r>
            <a:r>
              <a:rPr lang="en-US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Методы прямого наблюдения дислокаций,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Москва,Мир,1968,с.440</a:t>
            </a:r>
          </a:p>
        </p:txBody>
      </p:sp>
      <p:sp>
        <p:nvSpPr>
          <p:cNvPr id="47107" name="Text Box 5">
            <a:extLst>
              <a:ext uri="{FF2B5EF4-FFF2-40B4-BE49-F238E27FC236}">
                <a16:creationId xmlns="" xmlns:a16="http://schemas.microsoft.com/office/drawing/2014/main" id="{4B14107E-CB51-46F5-9278-833BB9D6A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Дополнительная литература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FAF1BF-82C9-4152-8889-2AA5D1F65DD3}"/>
              </a:ext>
            </a:extLst>
          </p:cNvPr>
          <p:cNvSpPr txBox="1"/>
          <p:nvPr/>
        </p:nvSpPr>
        <p:spPr>
          <a:xfrm>
            <a:off x="0" y="1220559"/>
            <a:ext cx="9144000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00FF"/>
                </a:solidFill>
              </a:rPr>
              <a:t>В случае когда направление магнитного поля  </a:t>
            </a:r>
            <a:r>
              <a:rPr lang="en-US" sz="4000" b="1" dirty="0">
                <a:solidFill>
                  <a:srgbClr val="0000FF"/>
                </a:solidFill>
              </a:rPr>
              <a:t>B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ru-RU" sz="4000" dirty="0">
                <a:solidFill>
                  <a:srgbClr val="0000FF"/>
                </a:solidFill>
              </a:rPr>
              <a:t>совпадает с направлением движения зараженной частицы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b="1" dirty="0">
                <a:solidFill>
                  <a:srgbClr val="0000FF"/>
                </a:solidFill>
              </a:rPr>
              <a:t>v</a:t>
            </a:r>
            <a:r>
              <a:rPr lang="ru-RU" sz="4000" b="1" dirty="0">
                <a:solidFill>
                  <a:srgbClr val="0000FF"/>
                </a:solidFill>
              </a:rPr>
              <a:t> </a:t>
            </a:r>
            <a:r>
              <a:rPr lang="ru-RU" sz="4000" dirty="0">
                <a:solidFill>
                  <a:srgbClr val="0000FF"/>
                </a:solidFill>
              </a:rPr>
              <a:t> (угол </a:t>
            </a:r>
            <a:r>
              <a:rPr lang="el-GR" sz="4000" dirty="0">
                <a:solidFill>
                  <a:srgbClr val="0000FF"/>
                </a:solidFill>
              </a:rPr>
              <a:t>α</a:t>
            </a:r>
            <a:r>
              <a:rPr lang="ru-RU" sz="4000" dirty="0">
                <a:solidFill>
                  <a:srgbClr val="0000FF"/>
                </a:solidFill>
              </a:rPr>
              <a:t>=0) сила Лоренца действующая на частицу равна нулю </a:t>
            </a:r>
            <a:r>
              <a:rPr lang="en-US" sz="4000" b="1" dirty="0">
                <a:solidFill>
                  <a:srgbClr val="0000FF"/>
                </a:solidFill>
              </a:rPr>
              <a:t>F</a:t>
            </a:r>
            <a:r>
              <a:rPr lang="en-US" sz="4000" baseline="-25000" dirty="0">
                <a:solidFill>
                  <a:srgbClr val="0000FF"/>
                </a:solidFill>
              </a:rPr>
              <a:t>L</a:t>
            </a:r>
            <a:r>
              <a:rPr lang="en-US" sz="4000" dirty="0">
                <a:solidFill>
                  <a:srgbClr val="0000FF"/>
                </a:solidFill>
              </a:rPr>
              <a:t>=0</a:t>
            </a:r>
            <a:endParaRPr lang="ru-RU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uska">
            <a:extLst>
              <a:ext uri="{FF2B5EF4-FFF2-40B4-BE49-F238E27FC236}">
                <a16:creationId xmlns="" xmlns:a16="http://schemas.microsoft.com/office/drawing/2014/main" id="{6DB89EA1-3F01-4FB0-897A-12BC2E4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3132138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1FC597-B9F2-4FC1-9A21-59C0B38D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390650"/>
            <a:ext cx="5795962" cy="3970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Эрнст Август </a:t>
            </a:r>
            <a:r>
              <a:rPr lang="ru-RU" altLang="ru-RU" sz="2800" b="1" dirty="0" err="1">
                <a:solidFill>
                  <a:srgbClr val="0000FF"/>
                </a:solidFill>
              </a:rPr>
              <a:t>Руска</a:t>
            </a:r>
            <a:r>
              <a:rPr lang="ru-RU" altLang="ru-RU" sz="2800" b="1" dirty="0">
                <a:solidFill>
                  <a:srgbClr val="0000FF"/>
                </a:solidFill>
              </a:rPr>
              <a:t>; (</a:t>
            </a:r>
            <a:r>
              <a:rPr lang="en-US" altLang="ru-RU" sz="2800" b="1" dirty="0">
                <a:solidFill>
                  <a:srgbClr val="0000FF"/>
                </a:solidFill>
              </a:rPr>
              <a:t>1906 - 1988</a:t>
            </a:r>
            <a:r>
              <a:rPr lang="ru-RU" altLang="ru-RU" sz="2800" b="1" dirty="0">
                <a:solidFill>
                  <a:srgbClr val="0000FF"/>
                </a:solidFill>
              </a:rPr>
              <a:t>) создатель электронного микроскопа.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Нобелевская премия по физике за </a:t>
            </a:r>
            <a:r>
              <a:rPr lang="ru-RU" altLang="ru-RU" sz="2800" b="1" dirty="0">
                <a:solidFill>
                  <a:srgbClr val="0000FF"/>
                </a:solidFill>
              </a:rPr>
              <a:t>1986</a:t>
            </a:r>
            <a:r>
              <a:rPr lang="ru-RU" altLang="ru-RU" sz="2800" b="1" dirty="0">
                <a:solidFill>
                  <a:srgbClr val="FF0000"/>
                </a:solidFill>
              </a:rPr>
              <a:t> год за фундаментальные работы по электронной оптике и создание первого электронного микроскопа</a:t>
            </a:r>
            <a:r>
              <a:rPr lang="ru-RU" altLang="ru-RU" sz="1800" b="1" dirty="0">
                <a:solidFill>
                  <a:srgbClr val="FF0000"/>
                </a:solidFill>
              </a:rPr>
              <a:t>.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858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357483"/>
            <a:ext cx="6533357" cy="37856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Луи де </a:t>
            </a:r>
            <a:r>
              <a:rPr lang="ru-RU" sz="2400" b="1" dirty="0" smtClean="0"/>
              <a:t>Бройль</a:t>
            </a:r>
            <a:r>
              <a:rPr lang="en-US" sz="2400" b="1" dirty="0" smtClean="0"/>
              <a:t> </a:t>
            </a:r>
            <a:r>
              <a:rPr lang="ru-RU" sz="2400" dirty="0" smtClean="0"/>
              <a:t>(</a:t>
            </a:r>
            <a:r>
              <a:rPr lang="ru-RU" sz="2400" dirty="0"/>
              <a:t>1892-1987) 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Луи Виктор Пьер </a:t>
            </a:r>
            <a:r>
              <a:rPr lang="ru-RU" sz="2400" dirty="0" err="1"/>
              <a:t>Раймон</a:t>
            </a:r>
            <a:r>
              <a:rPr lang="ru-RU" sz="2400" dirty="0"/>
              <a:t> 7-й герцог </a:t>
            </a:r>
            <a:r>
              <a:rPr lang="ru-RU" sz="2400" dirty="0" err="1"/>
              <a:t>Брольи</a:t>
            </a:r>
            <a:r>
              <a:rPr lang="ru-RU" sz="2400" dirty="0"/>
              <a:t>) </a:t>
            </a:r>
            <a:r>
              <a:rPr lang="ru-RU" sz="2400" dirty="0" smtClean="0"/>
              <a:t>французский </a:t>
            </a:r>
            <a:r>
              <a:rPr lang="ru-RU" sz="2400" dirty="0"/>
              <a:t>физик-теоретик, один из основоположников квантовой механики. Высказал идею, что поток материальных частиц должен обладать и волновыми свойствами, связанными с их массой и энергией (волны де Бройля) - </a:t>
            </a:r>
            <a:r>
              <a:rPr lang="ru-RU" sz="2400" b="1" dirty="0">
                <a:solidFill>
                  <a:srgbClr val="FF0000"/>
                </a:solidFill>
              </a:rPr>
              <a:t>Нобелевская премия по физике за 1929 год</a:t>
            </a:r>
            <a:r>
              <a:rPr lang="ru-RU" sz="2400" dirty="0"/>
              <a:t>, </a:t>
            </a:r>
            <a:endParaRPr lang="en-US" sz="2400" dirty="0" smtClean="0"/>
          </a:p>
          <a:p>
            <a:pPr algn="ctr"/>
            <a:r>
              <a:rPr lang="ru-RU" sz="2400" dirty="0" smtClean="0"/>
              <a:t>член </a:t>
            </a:r>
            <a:r>
              <a:rPr lang="ru-RU" sz="2400" dirty="0"/>
              <a:t>Французской академии наук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4690" name="Picture 2" descr="O:\Луи де-Бройль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529526" cy="32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" y="1412198"/>
            <a:ext cx="2987824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75856" y="1052736"/>
            <a:ext cx="5868144" cy="43396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Сэр </a:t>
            </a:r>
            <a:r>
              <a:rPr lang="ru-RU" sz="2400" b="1" dirty="0" err="1"/>
              <a:t>Джо́зеф</a:t>
            </a:r>
            <a:r>
              <a:rPr lang="ru-RU" sz="2400" b="1" dirty="0"/>
              <a:t> Джон </a:t>
            </a:r>
            <a:r>
              <a:rPr lang="ru-RU" sz="2400" b="1" dirty="0" err="1"/>
              <a:t>То́мсон</a:t>
            </a:r>
            <a:r>
              <a:rPr lang="ru-RU" sz="2400" dirty="0"/>
              <a:t> </a:t>
            </a:r>
            <a:r>
              <a:rPr lang="en-US" dirty="0" smtClean="0"/>
              <a:t>(1856-1940)</a:t>
            </a:r>
            <a:r>
              <a:rPr lang="ru-RU" dirty="0" smtClean="0"/>
              <a:t>) </a:t>
            </a:r>
            <a:r>
              <a:rPr lang="ru-RU" dirty="0"/>
              <a:t>— </a:t>
            </a:r>
            <a:r>
              <a:rPr lang="ru-RU" dirty="0" smtClean="0"/>
              <a:t>английский физик. Нобелевская премия по физике 1906 г. </a:t>
            </a:r>
            <a:r>
              <a:rPr lang="ru-RU" dirty="0" smtClean="0"/>
              <a:t>«</a:t>
            </a:r>
            <a:r>
              <a:rPr lang="ru-RU" dirty="0"/>
              <a:t>за исследования прохождения электричества через газы». Эти исследования привели к открытию </a:t>
            </a:r>
            <a:r>
              <a:rPr lang="ru-RU" dirty="0" smtClean="0"/>
              <a:t>электрона (</a:t>
            </a:r>
            <a:r>
              <a:rPr lang="ru-RU" dirty="0"/>
              <a:t>1897). Исследование потоков ионизированных атомов и молекул, которое привело к открытию стабильных </a:t>
            </a:r>
            <a:r>
              <a:rPr lang="ru-RU" dirty="0" smtClean="0"/>
              <a:t>изотопов  </a:t>
            </a:r>
            <a:r>
              <a:rPr lang="ru-RU" baseline="30000" dirty="0" smtClean="0"/>
              <a:t>20</a:t>
            </a:r>
            <a:r>
              <a:rPr lang="ru-RU" dirty="0" smtClean="0"/>
              <a:t>Ne </a:t>
            </a:r>
            <a:r>
              <a:rPr lang="ru-RU" dirty="0"/>
              <a:t>и </a:t>
            </a:r>
            <a:r>
              <a:rPr lang="ru-RU" baseline="30000" dirty="0"/>
              <a:t>22</a:t>
            </a:r>
            <a:r>
              <a:rPr lang="ru-RU" dirty="0"/>
              <a:t>Ne (1913), а также послужило толчком к развитию </a:t>
            </a:r>
            <a:r>
              <a:rPr lang="ru-RU" dirty="0" smtClean="0"/>
              <a:t>масс-спектрометрии. </a:t>
            </a:r>
          </a:p>
          <a:p>
            <a:pPr algn="ctr"/>
            <a:r>
              <a:rPr lang="ru-RU" dirty="0" smtClean="0"/>
              <a:t>Член </a:t>
            </a:r>
            <a:r>
              <a:rPr lang="ru-RU" dirty="0"/>
              <a:t>(1884) и президент (1915—1920) </a:t>
            </a:r>
            <a:r>
              <a:rPr lang="ru-RU" dirty="0" smtClean="0"/>
              <a:t>Лондонского королевского общества, иностранный </a:t>
            </a:r>
            <a:r>
              <a:rPr lang="ru-RU" dirty="0"/>
              <a:t>член </a:t>
            </a:r>
            <a:r>
              <a:rPr lang="ru-RU" dirty="0" smtClean="0"/>
              <a:t>Парижской академии наук, </a:t>
            </a:r>
            <a:r>
              <a:rPr lang="ru-RU" dirty="0"/>
              <a:t>Петербургской академии наук </a:t>
            </a:r>
            <a:r>
              <a:rPr lang="ru-RU" dirty="0" smtClean="0"/>
              <a:t>(</a:t>
            </a:r>
            <a:r>
              <a:rPr lang="ru-RU" dirty="0" smtClean="0"/>
              <a:t>1913</a:t>
            </a:r>
            <a:r>
              <a:rPr lang="ru-RU" dirty="0"/>
              <a:t>) и почётный член </a:t>
            </a:r>
            <a:r>
              <a:rPr lang="ru-RU" dirty="0" smtClean="0"/>
              <a:t>Российской академии наук (</a:t>
            </a:r>
            <a:r>
              <a:rPr lang="ru-RU" dirty="0"/>
              <a:t>1925).</a:t>
            </a:r>
          </a:p>
        </p:txBody>
      </p:sp>
    </p:spTree>
    <p:extLst>
      <p:ext uri="{BB962C8B-B14F-4D97-AF65-F5344CB8AC3E}">
        <p14:creationId xmlns:p14="http://schemas.microsoft.com/office/powerpoint/2010/main" val="41294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548680"/>
            <a:ext cx="6444208" cy="563231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Кли́нтон</a:t>
            </a:r>
            <a:r>
              <a:rPr lang="ru-RU" b="1" dirty="0"/>
              <a:t> </a:t>
            </a:r>
            <a:r>
              <a:rPr lang="ru-RU" b="1" dirty="0" err="1"/>
              <a:t>Джо́зеф</a:t>
            </a:r>
            <a:r>
              <a:rPr lang="ru-RU" b="1" dirty="0"/>
              <a:t> </a:t>
            </a:r>
            <a:r>
              <a:rPr lang="ru-RU" b="1" dirty="0" err="1"/>
              <a:t>Дэ́виссон</a:t>
            </a:r>
            <a:r>
              <a:rPr lang="ru-RU" dirty="0"/>
              <a:t> (1981-1958) американский физик, лауреат Нобелевской премии по физике 1937 года «за экспериментальное открытие дифракции электронов на кристаллах». Член Национальной академии наук США. </a:t>
            </a:r>
          </a:p>
          <a:p>
            <a:r>
              <a:rPr lang="ru-RU" dirty="0"/>
              <a:t>К. </a:t>
            </a:r>
            <a:r>
              <a:rPr lang="ru-RU" dirty="0" err="1"/>
              <a:t>Дэ́виссон</a:t>
            </a:r>
            <a:r>
              <a:rPr lang="ru-RU" dirty="0"/>
              <a:t> экспериментально подтвердил (1926) предсказанные </a:t>
            </a:r>
            <a:r>
              <a:rPr lang="ru-RU" dirty="0">
                <a:hlinkClick r:id="rId2" tooltip="Де Бройль, Луи"/>
              </a:rPr>
              <a:t>Луи де Бройлем</a:t>
            </a:r>
            <a:r>
              <a:rPr lang="ru-RU" dirty="0"/>
              <a:t> волны материи. Совместно с </a:t>
            </a:r>
            <a:r>
              <a:rPr lang="ru-RU" dirty="0">
                <a:hlinkClick r:id="rId3" tooltip="Джермер, Лестер Хэлберт"/>
              </a:rPr>
              <a:t>Л. </a:t>
            </a:r>
            <a:r>
              <a:rPr lang="ru-RU" dirty="0" err="1">
                <a:hlinkClick r:id="rId3" tooltip="Джермер, Лестер Хэлберт"/>
              </a:rPr>
              <a:t>Джермером</a:t>
            </a:r>
            <a:r>
              <a:rPr lang="ru-RU" dirty="0"/>
              <a:t> и </a:t>
            </a:r>
            <a:r>
              <a:rPr lang="ru-RU" dirty="0">
                <a:hlinkClick r:id="rId4" tooltip="Томсон, Джордж Паджет"/>
              </a:rPr>
              <a:t>Д.П. Томсоном </a:t>
            </a:r>
            <a:r>
              <a:rPr lang="ru-RU" dirty="0"/>
              <a:t>они исследовали рассеяние электронов на кристаллах и была обнаружена зависимость интенсивности рассеяния от угла, что фактически указывало на дифракцию электронов на кристаллах. Эти эксперименты блестяще подтвердили существование у микрочастиц волновых свойств. </a:t>
            </a:r>
          </a:p>
          <a:p>
            <a:r>
              <a:rPr lang="ru-RU" dirty="0"/>
              <a:t>Впоследствии дифракционные явления обнаружили также для нейтронов, протонов, атомных и молекулярных пучков. Это окончательно послужило доказательством наличия волновых свойств микрочастиц и позволило описывать движение микрочастиц в виде волнового процесса, характеризующегося определенной длиной волны, рассчитываемой по формуле де Бройля.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662"/>
            <a:ext cx="2627784" cy="26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6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2160240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11760" y="332656"/>
            <a:ext cx="6732240" cy="60016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Э́рнст</a:t>
            </a:r>
            <a:r>
              <a:rPr lang="ru-RU" sz="1600" b="1" dirty="0"/>
              <a:t> </a:t>
            </a:r>
            <a:r>
              <a:rPr lang="ru-RU" sz="1600" b="1" dirty="0" err="1"/>
              <a:t>Ка́рл</a:t>
            </a:r>
            <a:r>
              <a:rPr lang="ru-RU" sz="1600" b="1" dirty="0"/>
              <a:t> </a:t>
            </a:r>
            <a:r>
              <a:rPr lang="ru-RU" sz="1600" b="1" dirty="0" err="1"/>
              <a:t>А́ббе</a:t>
            </a:r>
            <a:r>
              <a:rPr lang="ru-RU" sz="1600" dirty="0"/>
              <a:t> (</a:t>
            </a:r>
            <a:r>
              <a:rPr lang="ru-RU" sz="1600" dirty="0">
                <a:hlinkClick r:id="rId3" tooltip="1840"/>
              </a:rPr>
              <a:t>1840</a:t>
            </a:r>
            <a:r>
              <a:rPr lang="ru-RU" sz="1600" dirty="0"/>
              <a:t>-</a:t>
            </a:r>
            <a:r>
              <a:rPr lang="ru-RU" sz="1600" dirty="0">
                <a:hlinkClick r:id="rId4" tooltip="1905"/>
              </a:rPr>
              <a:t>1905</a:t>
            </a:r>
            <a:r>
              <a:rPr lang="ru-RU" sz="1600" dirty="0"/>
              <a:t>) — </a:t>
            </a:r>
            <a:r>
              <a:rPr lang="ru-RU" sz="1600" dirty="0">
                <a:hlinkClick r:id="rId5" tooltip="Германия"/>
              </a:rPr>
              <a:t>немецкий</a:t>
            </a:r>
            <a:r>
              <a:rPr lang="ru-RU" sz="1600" dirty="0"/>
              <a:t> </a:t>
            </a:r>
            <a:r>
              <a:rPr lang="ru-RU" sz="1600" dirty="0">
                <a:hlinkClick r:id="rId6" tooltip="Физика"/>
              </a:rPr>
              <a:t>физик</a:t>
            </a:r>
            <a:r>
              <a:rPr lang="ru-RU" sz="1600" dirty="0"/>
              <a:t>, оптик, </a:t>
            </a:r>
            <a:r>
              <a:rPr lang="ru-RU" sz="1600" dirty="0">
                <a:hlinkClick r:id="rId7" tooltip="Астроном"/>
              </a:rPr>
              <a:t>астроном</a:t>
            </a:r>
            <a:r>
              <a:rPr lang="ru-RU" sz="1600" dirty="0"/>
              <a:t>, </a:t>
            </a:r>
            <a:r>
              <a:rPr lang="ru-RU" sz="1600" dirty="0">
                <a:hlinkClick r:id="rId8" tooltip="Изобретатель"/>
              </a:rPr>
              <a:t>изобретатель</a:t>
            </a:r>
            <a:r>
              <a:rPr lang="ru-RU" sz="1600" dirty="0"/>
              <a:t> технологии важных разделов </a:t>
            </a:r>
            <a:r>
              <a:rPr lang="ru-RU" sz="1600" dirty="0">
                <a:hlinkClick r:id="rId9" tooltip="Оптико-механическая промышленность"/>
              </a:rPr>
              <a:t>оптико-механической промышленности</a:t>
            </a:r>
            <a:r>
              <a:rPr lang="ru-RU" sz="1600" dirty="0"/>
              <a:t>, автор теории образования изображений в </a:t>
            </a:r>
            <a:r>
              <a:rPr lang="ru-RU" sz="1600" dirty="0">
                <a:hlinkClick r:id="rId10" tooltip="Микроскоп"/>
              </a:rPr>
              <a:t>микроскопе</a:t>
            </a:r>
            <a:r>
              <a:rPr lang="ru-RU" sz="1600" dirty="0"/>
              <a:t>. </a:t>
            </a:r>
          </a:p>
          <a:p>
            <a:r>
              <a:rPr lang="ru-RU" sz="1600" dirty="0"/>
              <a:t>Эрнст </a:t>
            </a:r>
            <a:r>
              <a:rPr lang="ru-RU" sz="1600" dirty="0" err="1"/>
              <a:t>Аббе</a:t>
            </a:r>
            <a:r>
              <a:rPr lang="ru-RU" sz="1600" dirty="0"/>
              <a:t> родился в семье рабочего ткацкой фабрики. Материальная поддержка семьи хозяевами фабрики, помогла ему успешно окончить школу, а затем и гимназию, где он проявил большие способности к физике и математике. В 1857 году </a:t>
            </a:r>
            <a:r>
              <a:rPr lang="ru-RU" sz="1600" dirty="0" err="1"/>
              <a:t>Аббе</a:t>
            </a:r>
            <a:r>
              <a:rPr lang="ru-RU" sz="1600" dirty="0"/>
              <a:t> поступил в </a:t>
            </a:r>
            <a:r>
              <a:rPr lang="ru-RU" sz="1600" dirty="0" err="1">
                <a:hlinkClick r:id="rId11" tooltip="Йенский университет"/>
              </a:rPr>
              <a:t>Йенский</a:t>
            </a:r>
            <a:r>
              <a:rPr lang="ru-RU" sz="1600" dirty="0">
                <a:hlinkClick r:id="rId11" tooltip="Йенский университет"/>
              </a:rPr>
              <a:t> университет</a:t>
            </a:r>
            <a:r>
              <a:rPr lang="ru-RU" sz="1600" dirty="0"/>
              <a:t>, где впервые познакомился с оптической мастерской </a:t>
            </a:r>
            <a:r>
              <a:rPr lang="ru-RU" sz="1600" dirty="0">
                <a:hlinkClick r:id="rId12" tooltip="Цейсс, Карл"/>
              </a:rPr>
              <a:t>Карла </a:t>
            </a:r>
            <a:r>
              <a:rPr lang="ru-RU" sz="1600" dirty="0" err="1">
                <a:hlinkClick r:id="rId12" tooltip="Цейсс, Карл"/>
              </a:rPr>
              <a:t>Цейсса</a:t>
            </a:r>
            <a:r>
              <a:rPr lang="ru-RU" sz="1600" dirty="0"/>
              <a:t>, в которой изготавливались приборы и инструменты для университета. После окончания университета в 1861 г. </a:t>
            </a:r>
            <a:r>
              <a:rPr lang="ru-RU" sz="1600" dirty="0" err="1"/>
              <a:t>Э.Аббе</a:t>
            </a:r>
            <a:r>
              <a:rPr lang="ru-RU" sz="1600" dirty="0"/>
              <a:t> работал ассистентом, доцентом, профессором в Физическом институте во </a:t>
            </a:r>
            <a:r>
              <a:rPr lang="ru-RU" sz="1600" dirty="0">
                <a:hlinkClick r:id="rId13" tooltip="Франкфурт-на-Майне"/>
              </a:rPr>
              <a:t>Франкфурте-на-Майне</a:t>
            </a:r>
            <a:r>
              <a:rPr lang="ru-RU" sz="1600" dirty="0"/>
              <a:t> - читал лекции по различным разделам математики, физики и астрономии. </a:t>
            </a:r>
            <a:r>
              <a:rPr lang="ru-RU" sz="1600" dirty="0" err="1"/>
              <a:t>Э.Аббе</a:t>
            </a:r>
            <a:r>
              <a:rPr lang="ru-RU" sz="1600" dirty="0"/>
              <a:t> часто приходилось бывать в мастерских университетского </a:t>
            </a:r>
            <a:r>
              <a:rPr lang="ru-RU" sz="1600" dirty="0">
                <a:hlinkClick r:id="rId14" tooltip="Механика"/>
              </a:rPr>
              <a:t>механика</a:t>
            </a:r>
            <a:r>
              <a:rPr lang="ru-RU" sz="1600" dirty="0"/>
              <a:t> Карла </a:t>
            </a:r>
            <a:r>
              <a:rPr lang="ru-RU" sz="1600" dirty="0" err="1"/>
              <a:t>Цейсса</a:t>
            </a:r>
            <a:r>
              <a:rPr lang="ru-RU" sz="1600" dirty="0"/>
              <a:t>, где изготавливались оптические микроскопы. </a:t>
            </a:r>
            <a:r>
              <a:rPr lang="ru-RU" sz="1600" dirty="0" err="1"/>
              <a:t>Э.Аббе</a:t>
            </a:r>
            <a:r>
              <a:rPr lang="ru-RU" sz="1600" dirty="0"/>
              <a:t> принимал активное участие в разработке и усовершенствовании оптической техники. В 1884 году совместно с учёным-</a:t>
            </a:r>
            <a:r>
              <a:rPr lang="ru-RU" sz="1600" dirty="0" err="1"/>
              <a:t>стеклохимиком</a:t>
            </a:r>
            <a:r>
              <a:rPr lang="ru-RU" sz="1600" dirty="0"/>
              <a:t> </a:t>
            </a:r>
            <a:r>
              <a:rPr lang="ru-RU" sz="1600" dirty="0">
                <a:hlinkClick r:id="rId15" tooltip="Отто Шотт"/>
              </a:rPr>
              <a:t>Отто </a:t>
            </a:r>
            <a:r>
              <a:rPr lang="ru-RU" sz="1600" dirty="0" err="1">
                <a:hlinkClick r:id="rId15" tooltip="Отто Шотт"/>
              </a:rPr>
              <a:t>Шоттом</a:t>
            </a:r>
            <a:r>
              <a:rPr lang="ru-RU" sz="1600" dirty="0"/>
              <a:t> основал в Йене предприятие по производству </a:t>
            </a:r>
            <a:r>
              <a:rPr lang="ru-RU" sz="1600" dirty="0">
                <a:hlinkClick r:id="rId16" tooltip="Оптическое стекло"/>
              </a:rPr>
              <a:t>оптического стекла</a:t>
            </a:r>
            <a:r>
              <a:rPr lang="ru-RU" sz="1600" dirty="0"/>
              <a:t>. После смерти К. Цейса (1888г.) Э. </a:t>
            </a:r>
            <a:r>
              <a:rPr lang="ru-RU" sz="1600" dirty="0" err="1"/>
              <a:t>Аббе</a:t>
            </a:r>
            <a:r>
              <a:rPr lang="ru-RU" sz="1600" dirty="0"/>
              <a:t> стал фактическим владельцем фирмы. В 1889 году он создал фондовую организацию — «Карл </a:t>
            </a:r>
            <a:r>
              <a:rPr lang="ru-RU" sz="1600" dirty="0" err="1"/>
              <a:t>Цейсс-Штифтунг</a:t>
            </a:r>
            <a:r>
              <a:rPr lang="ru-RU" sz="1600" dirty="0"/>
              <a:t>». Бюст </a:t>
            </a:r>
            <a:r>
              <a:rPr lang="ru-RU" sz="1600" dirty="0" err="1"/>
              <a:t>Аббе</a:t>
            </a:r>
            <a:r>
              <a:rPr lang="ru-RU" sz="1600" dirty="0"/>
              <a:t> установлен в актовом зале </a:t>
            </a:r>
            <a:r>
              <a:rPr lang="ru-RU" sz="1600" dirty="0" err="1"/>
              <a:t>Йенского</a:t>
            </a:r>
            <a:r>
              <a:rPr lang="ru-RU" sz="1600" dirty="0"/>
              <a:t> университета.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103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233975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11760" y="764704"/>
            <a:ext cx="6732239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Отто </a:t>
            </a:r>
            <a:r>
              <a:rPr lang="ru-RU" b="1" dirty="0" err="1"/>
              <a:t>Шерцер</a:t>
            </a:r>
            <a:r>
              <a:rPr lang="ru-RU" dirty="0"/>
              <a:t> (1909 - 1982) немецкий физик-теоретик, внесший значительный вклад в развитие электронной микроскопии. </a:t>
            </a:r>
          </a:p>
          <a:p>
            <a:r>
              <a:rPr lang="ru-RU" dirty="0" err="1"/>
              <a:t>Шерцер</a:t>
            </a:r>
            <a:r>
              <a:rPr lang="ru-RU" dirty="0"/>
              <a:t> окончил Мюнхенский </a:t>
            </a:r>
            <a:r>
              <a:rPr lang="ru-RU" dirty="0" err="1"/>
              <a:t>университ</a:t>
            </a:r>
            <a:r>
              <a:rPr lang="ru-RU" dirty="0"/>
              <a:t> (1927–1931 </a:t>
            </a:r>
            <a:r>
              <a:rPr lang="ru-RU" dirty="0" err="1"/>
              <a:t>гг</a:t>
            </a:r>
            <a:r>
              <a:rPr lang="ru-RU" dirty="0"/>
              <a:t>). </a:t>
            </a:r>
            <a:r>
              <a:rPr lang="ru-RU" dirty="0" err="1"/>
              <a:t>Шерцер</a:t>
            </a:r>
            <a:r>
              <a:rPr lang="ru-RU" dirty="0"/>
              <a:t> работал на электрическом комбинате со штаб-квартирой в Берлине и Франкфурте-на-Майне .(1932-33 </a:t>
            </a:r>
            <a:r>
              <a:rPr lang="ru-RU" dirty="0" err="1"/>
              <a:t>гг</a:t>
            </a:r>
            <a:r>
              <a:rPr lang="ru-RU" dirty="0"/>
              <a:t>) Он проводил исследования в области электронной оптики. В статье 1936 года </a:t>
            </a:r>
            <a:r>
              <a:rPr lang="ru-RU" dirty="0" err="1"/>
              <a:t>Шерцер</a:t>
            </a:r>
            <a:r>
              <a:rPr lang="ru-RU" dirty="0"/>
              <a:t> доказал, что сферические и хроматические аберрации диоптрической линзы для электронных лучей невозможно устранить с помощью, в отличие от стеклянных линз. С 1939 по 1945 год </a:t>
            </a:r>
            <a:r>
              <a:rPr lang="ru-RU" dirty="0" err="1"/>
              <a:t>Шерцер</a:t>
            </a:r>
            <a:r>
              <a:rPr lang="ru-RU" dirty="0"/>
              <a:t> работал над радаром в исследовательском центре связи Германии. С 1944 по 1945 год </a:t>
            </a:r>
            <a:r>
              <a:rPr lang="ru-RU" dirty="0" err="1"/>
              <a:t>Шерцер</a:t>
            </a:r>
            <a:r>
              <a:rPr lang="ru-RU" dirty="0"/>
              <a:t> был руководителем отдела радиолокационных исследований в Исследовательском совете Рейха, который был координирующим агентством в министерстве образования Рейха. </a:t>
            </a:r>
          </a:p>
        </p:txBody>
      </p:sp>
    </p:spTree>
    <p:extLst>
      <p:ext uri="{BB962C8B-B14F-4D97-AF65-F5344CB8AC3E}">
        <p14:creationId xmlns:p14="http://schemas.microsoft.com/office/powerpoint/2010/main" val="7528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thumb/8/8e/PSM_V67_D097_John_William_Strutt.png/120px-PSM_V67_D097_John_William_Strutt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19573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55776" y="836712"/>
            <a:ext cx="6588224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Виллебродом</a:t>
            </a:r>
            <a:r>
              <a:rPr lang="ru-RU" b="1" dirty="0"/>
              <a:t> </a:t>
            </a:r>
            <a:r>
              <a:rPr lang="ru-RU" b="1" dirty="0" err="1"/>
              <a:t>Снеллиусом</a:t>
            </a:r>
            <a:r>
              <a:rPr lang="ru-RU" dirty="0"/>
              <a:t> </a:t>
            </a:r>
            <a:r>
              <a:rPr lang="ru-RU" b="1" dirty="0"/>
              <a:t>Лорд Рэлей </a:t>
            </a:r>
            <a:r>
              <a:rPr lang="ru-RU" dirty="0"/>
              <a:t>(1842 – 1919) британский </a:t>
            </a:r>
            <a:r>
              <a:rPr lang="ru-RU" u="sng" dirty="0">
                <a:hlinkClick r:id="rId4" tooltip="Физик"/>
              </a:rPr>
              <a:t>физик</a:t>
            </a:r>
            <a:r>
              <a:rPr lang="ru-RU" dirty="0"/>
              <a:t> и </a:t>
            </a:r>
            <a:r>
              <a:rPr lang="ru-RU" u="sng" dirty="0">
                <a:hlinkClick r:id="rId5" tooltip="Механика"/>
              </a:rPr>
              <a:t>механик</a:t>
            </a:r>
            <a:r>
              <a:rPr lang="ru-RU" dirty="0"/>
              <a:t>, открывший (с </a:t>
            </a:r>
            <a:r>
              <a:rPr lang="ru-RU" u="sng" dirty="0">
                <a:hlinkClick r:id="rId6" tooltip="Рамзай, Уильям"/>
              </a:rPr>
              <a:t>Уильямом Рамзаем</a:t>
            </a:r>
            <a:r>
              <a:rPr lang="ru-RU" dirty="0"/>
              <a:t>) газ </a:t>
            </a:r>
            <a:r>
              <a:rPr lang="ru-RU" u="sng" dirty="0">
                <a:hlinkClick r:id="rId7" tooltip="Аргон"/>
              </a:rPr>
              <a:t>аргон</a:t>
            </a:r>
            <a:r>
              <a:rPr lang="ru-RU" dirty="0"/>
              <a:t> ( </a:t>
            </a:r>
            <a:r>
              <a:rPr lang="ru-RU" u="sng" dirty="0">
                <a:hlinkClick r:id="rId8" tooltip="Нобелевская премия по физике"/>
              </a:rPr>
              <a:t>Нобелевская премию по физике</a:t>
            </a:r>
            <a:r>
              <a:rPr lang="ru-RU" dirty="0"/>
              <a:t> в </a:t>
            </a:r>
            <a:r>
              <a:rPr lang="ru-RU" u="sng" dirty="0">
                <a:hlinkClick r:id="rId9" tooltip="1904 год"/>
              </a:rPr>
              <a:t>1904 г</a:t>
            </a:r>
            <a:r>
              <a:rPr lang="ru-RU" dirty="0"/>
              <a:t>). Открыл явление, называемое </a:t>
            </a:r>
            <a:r>
              <a:rPr lang="ru-RU" u="sng" dirty="0">
                <a:hlinkClick r:id="rId10" tooltip="Рэлеевское рассеяние"/>
              </a:rPr>
              <a:t>рассеянием Рэлея</a:t>
            </a:r>
            <a:r>
              <a:rPr lang="ru-RU" dirty="0"/>
              <a:t>, и предсказал существование поверхностных волн, которые также называются </a:t>
            </a:r>
            <a:r>
              <a:rPr lang="ru-RU" u="sng" dirty="0">
                <a:hlinkClick r:id="rId11" tooltip="Волны Рэлея"/>
              </a:rPr>
              <a:t>волнами Рэлея</a:t>
            </a:r>
            <a:r>
              <a:rPr lang="ru-RU" dirty="0"/>
              <a:t>. Член </a:t>
            </a:r>
            <a:r>
              <a:rPr lang="ru-RU" u="sng" dirty="0">
                <a:hlinkClick r:id="rId12" tooltip="Лондонское королевское общество"/>
              </a:rPr>
              <a:t>Лондонского королевского общества</a:t>
            </a:r>
            <a:r>
              <a:rPr lang="ru-RU" dirty="0"/>
              <a:t> (1873), его президент в (1905—1908 </a:t>
            </a:r>
            <a:r>
              <a:rPr lang="ru-RU" dirty="0" err="1"/>
              <a:t>гг</a:t>
            </a:r>
            <a:r>
              <a:rPr lang="ru-RU" dirty="0"/>
              <a:t>). Иностранный член </a:t>
            </a:r>
            <a:r>
              <a:rPr lang="ru-RU" u="sng" dirty="0">
                <a:hlinkClick r:id="rId13" tooltip="Французская академия наук"/>
              </a:rPr>
              <a:t>Французской академии наук</a:t>
            </a:r>
            <a:r>
              <a:rPr lang="ru-RU" dirty="0"/>
              <a:t> (1910). </a:t>
            </a:r>
          </a:p>
          <a:p>
            <a:pPr algn="ctr"/>
            <a:r>
              <a:rPr lang="ru-RU" dirty="0"/>
              <a:t>Учился в </a:t>
            </a:r>
            <a:r>
              <a:rPr lang="ru-RU" dirty="0">
                <a:hlinkClick r:id="rId14" tooltip="Тринити-колледж (Кембридж)"/>
              </a:rPr>
              <a:t>Тринити-колледж</a:t>
            </a:r>
            <a:r>
              <a:rPr lang="ru-RU" dirty="0"/>
              <a:t> и </a:t>
            </a:r>
            <a:r>
              <a:rPr lang="ru-RU" dirty="0">
                <a:hlinkClick r:id="rId15" tooltip="Кембриджский университет"/>
              </a:rPr>
              <a:t>Кембриджском университете</a:t>
            </a:r>
            <a:r>
              <a:rPr lang="ru-RU" dirty="0"/>
              <a:t>(1861-1868 </a:t>
            </a:r>
            <a:r>
              <a:rPr lang="ru-RU" dirty="0" err="1"/>
              <a:t>гг</a:t>
            </a:r>
            <a:r>
              <a:rPr lang="ru-RU" dirty="0"/>
              <a:t>), где изучал математику. Его учителями были </a:t>
            </a:r>
            <a:r>
              <a:rPr lang="ru-RU" dirty="0">
                <a:hlinkClick r:id="rId16" tooltip="Раус, Эдвард Джон"/>
              </a:rPr>
              <a:t>Э. </a:t>
            </a:r>
            <a:r>
              <a:rPr lang="ru-RU" dirty="0" err="1">
                <a:hlinkClick r:id="rId16" tooltip="Раус, Эдвард Джон"/>
              </a:rPr>
              <a:t>Раус</a:t>
            </a:r>
            <a:r>
              <a:rPr lang="ru-RU" dirty="0"/>
              <a:t>, </a:t>
            </a:r>
            <a:r>
              <a:rPr lang="ru-RU" dirty="0">
                <a:hlinkClick r:id="rId17" tooltip="Стокс, Джордж Габриэль"/>
              </a:rPr>
              <a:t>Д.Г. Стокс</a:t>
            </a:r>
            <a:r>
              <a:rPr lang="ru-RU" dirty="0"/>
              <a:t>, </a:t>
            </a:r>
            <a:r>
              <a:rPr lang="ru-RU" dirty="0">
                <a:hlinkClick r:id="rId18" tooltip="Максвелл, Джеймс Клерк"/>
              </a:rPr>
              <a:t>Д. Максвелл</a:t>
            </a:r>
            <a:r>
              <a:rPr lang="ru-RU" dirty="0"/>
              <a:t>. После смерти </a:t>
            </a:r>
            <a:r>
              <a:rPr lang="ru-RU" dirty="0">
                <a:hlinkClick r:id="rId18" tooltip="Максвелл, Джеймс Клерк"/>
              </a:rPr>
              <a:t>Джеймса Максвелла</a:t>
            </a:r>
            <a:r>
              <a:rPr lang="ru-RU" dirty="0"/>
              <a:t> в 1879 году Рэлей стал вторым </a:t>
            </a:r>
            <a:r>
              <a:rPr lang="ru-RU" dirty="0" err="1"/>
              <a:t>Кавендишским</a:t>
            </a:r>
            <a:r>
              <a:rPr lang="ru-RU" dirty="0"/>
              <a:t> профессором </a:t>
            </a:r>
            <a:r>
              <a:rPr lang="ru-RU" dirty="0">
                <a:hlinkClick r:id="rId15" tooltip="Кембриджский университет"/>
              </a:rPr>
              <a:t>Кембриджского университета</a:t>
            </a:r>
            <a:r>
              <a:rPr lang="ru-RU" dirty="0"/>
              <a:t> и директором </a:t>
            </a:r>
            <a:r>
              <a:rPr lang="ru-RU" dirty="0" err="1">
                <a:hlinkClick r:id="rId19" tooltip="Кавендишская лаборатория"/>
              </a:rPr>
              <a:t>Кавендишской</a:t>
            </a:r>
            <a:r>
              <a:rPr lang="ru-RU" dirty="0">
                <a:hlinkClick r:id="rId19" tooltip="Кавендишская лаборатория"/>
              </a:rPr>
              <a:t> лаборатории</a:t>
            </a:r>
            <a:r>
              <a:rPr lang="ru-RU" dirty="0"/>
              <a:t>; последний пост он занимал до 1884 года. С 1908 по 1919 годы был президентом </a:t>
            </a:r>
            <a:r>
              <a:rPr lang="ru-RU" dirty="0">
                <a:hlinkClick r:id="rId15" tooltip="Кембриджский университет"/>
              </a:rPr>
              <a:t>Кембриджского университета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63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:\Галилео Галилей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" y="1700808"/>
            <a:ext cx="2620482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15816" y="1844824"/>
            <a:ext cx="6228184" cy="252376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Галиле́о</a:t>
            </a:r>
            <a:r>
              <a:rPr lang="ru-RU" sz="3200" b="1" dirty="0"/>
              <a:t> </a:t>
            </a:r>
            <a:r>
              <a:rPr lang="ru-RU" sz="3200" b="1" dirty="0" err="1"/>
              <a:t>Галиле́й</a:t>
            </a:r>
            <a:r>
              <a:rPr lang="ru-RU" sz="3200" b="1" dirty="0"/>
              <a:t> </a:t>
            </a:r>
            <a:r>
              <a:rPr lang="ru-RU" sz="3200" dirty="0"/>
              <a:t>(1564-1642) </a:t>
            </a:r>
            <a:endParaRPr lang="ru-RU" sz="3200" dirty="0" smtClean="0"/>
          </a:p>
          <a:p>
            <a:pPr algn="ctr"/>
            <a:r>
              <a:rPr lang="ru-RU" dirty="0" smtClean="0"/>
              <a:t>итальянский </a:t>
            </a:r>
            <a:r>
              <a:rPr lang="ru-RU" dirty="0"/>
              <a:t>физик, механик, астроном, философ, математик, оказавший значительное влияние на науку своего времени. </a:t>
            </a:r>
            <a:endParaRPr lang="en-US" dirty="0"/>
          </a:p>
          <a:p>
            <a:pPr algn="ctr"/>
            <a:r>
              <a:rPr lang="ru-RU" dirty="0"/>
              <a:t>Он одним из первых использовал телескоп для наблюдения небесных тел и сделал ряд выдающихся астрономических открытий. </a:t>
            </a:r>
            <a:endParaRPr lang="ru-RU" dirty="0" smtClean="0"/>
          </a:p>
          <a:p>
            <a:pPr algn="ctr"/>
            <a:r>
              <a:rPr lang="ru-RU" dirty="0" smtClean="0"/>
              <a:t>Галилей </a:t>
            </a:r>
            <a:r>
              <a:rPr lang="ru-RU" dirty="0"/>
              <a:t>— основатель экспериментальной физики. </a:t>
            </a:r>
          </a:p>
        </p:txBody>
      </p:sp>
    </p:spTree>
    <p:extLst>
      <p:ext uri="{BB962C8B-B14F-4D97-AF65-F5344CB8AC3E}">
        <p14:creationId xmlns:p14="http://schemas.microsoft.com/office/powerpoint/2010/main" val="41081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ACDFCE-77DB-46D9-A75D-C8529404D6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241176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F891A582-9DE9-43A1-9E84-92BD2CC18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3C4FA689-F28D-4992-9237-691F16EFE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4624"/>
            <a:ext cx="6660232" cy="67403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Хе́ндрик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А́нтон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Ло́ренц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(1853-1928)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нидерландский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физик-теоретик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 Нобелевская премия по физике,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член </a:t>
            </a:r>
            <a:r>
              <a:rPr lang="ru-RU" altLang="ru-RU" sz="2400" dirty="0" smtClean="0">
                <a:solidFill>
                  <a:srgbClr val="202122"/>
                </a:solidFill>
                <a:ea typeface="Times New Roman" panose="02020603050405020304" pitchFamily="18" charset="0"/>
              </a:rPr>
              <a:t>Нидерландской королевской академии наук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и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ряда иностранных академий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ea typeface="Times New Roman" panose="02020603050405020304" pitchFamily="18" charset="0"/>
              </a:rPr>
              <a:t>наук. </a:t>
            </a:r>
          </a:p>
          <a:p>
            <a:pPr algn="ctr" eaLnBrk="0" hangingPunct="0"/>
            <a:r>
              <a:rPr lang="ru-RU" sz="2400" dirty="0"/>
              <a:t>Основные работы в области электродинамики и оптики. Создал классическую электронную </a:t>
            </a:r>
            <a:r>
              <a:rPr lang="ru-RU" sz="2400" dirty="0" smtClean="0"/>
              <a:t>теорию. Получил ряд законов: формула </a:t>
            </a:r>
            <a:r>
              <a:rPr lang="ru-RU" sz="2400" dirty="0"/>
              <a:t>Лоренц-Лоренца; эффект-Зеемана; сокращение Фицджеральда-Лоренца; ввёл понятие о «местном времени»; </a:t>
            </a:r>
            <a:r>
              <a:rPr lang="ru-RU" sz="2400" dirty="0" smtClean="0"/>
              <a:t>оформил преобразования </a:t>
            </a:r>
            <a:r>
              <a:rPr lang="ru-RU" sz="2400" dirty="0"/>
              <a:t>Лоренца и пр.). </a:t>
            </a:r>
            <a:endParaRPr lang="ru-RU" sz="2400" dirty="0" smtClean="0"/>
          </a:p>
          <a:p>
            <a:pPr algn="ctr" eaLnBrk="0" hangingPunct="0"/>
            <a:r>
              <a:rPr lang="ru-RU" sz="2400" dirty="0" smtClean="0"/>
              <a:t>Работы </a:t>
            </a:r>
            <a:r>
              <a:rPr lang="ru-RU" sz="2400" dirty="0"/>
              <a:t>Лоренца способствовали становлению и развитию идей специальной теории относительности и квантовой механик</a:t>
            </a:r>
            <a:r>
              <a:rPr lang="ru-RU" sz="2000" dirty="0"/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409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3">
            <a:extLst>
              <a:ext uri="{FF2B5EF4-FFF2-40B4-BE49-F238E27FC236}">
                <a16:creationId xmlns="" xmlns:a16="http://schemas.microsoft.com/office/drawing/2014/main" id="{9CDF1D62-9353-40AF-B0DD-E5E21921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938"/>
            <a:ext cx="9144000" cy="12001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Движение заряженной частицы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в магнитном поле (</a:t>
            </a:r>
            <a:r>
              <a:rPr lang="el-GR" altLang="ru-RU" sz="3600" b="1" dirty="0">
                <a:solidFill>
                  <a:srgbClr val="0000FF"/>
                </a:solidFill>
              </a:rPr>
              <a:t>α</a:t>
            </a:r>
            <a:r>
              <a:rPr lang="ru-RU" altLang="ru-RU" sz="3600" b="1" dirty="0">
                <a:solidFill>
                  <a:srgbClr val="0000FF"/>
                </a:solidFill>
              </a:rPr>
              <a:t>=</a:t>
            </a:r>
            <a:r>
              <a:rPr lang="en-US" altLang="ru-RU" sz="3600" b="1" dirty="0">
                <a:solidFill>
                  <a:srgbClr val="0000FF"/>
                </a:solidFill>
              </a:rPr>
              <a:t>9</a:t>
            </a:r>
            <a:r>
              <a:rPr lang="ru-RU" altLang="ru-RU" sz="3600" b="1" dirty="0">
                <a:solidFill>
                  <a:srgbClr val="0000FF"/>
                </a:solidFill>
              </a:rPr>
              <a:t>0°)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3A0CDEE8-2555-4797-AAA0-765BCDF2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4800"/>
            <a:ext cx="9144000" cy="21236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В однородном магнитном поле</a:t>
            </a:r>
            <a:r>
              <a:rPr lang="en-US" altLang="ru-RU" sz="2000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(в случае </a:t>
            </a:r>
            <a:r>
              <a:rPr lang="el-GR" altLang="ru-RU" sz="2000" dirty="0">
                <a:solidFill>
                  <a:srgbClr val="0000FF"/>
                </a:solidFill>
              </a:rPr>
              <a:t>α</a:t>
            </a:r>
            <a:r>
              <a:rPr lang="ru-RU" altLang="ru-RU" sz="2000" dirty="0">
                <a:solidFill>
                  <a:srgbClr val="0000FF"/>
                </a:solidFill>
              </a:rPr>
              <a:t>=90°) вектор </a:t>
            </a:r>
            <a:r>
              <a:rPr lang="en-US" altLang="ru-RU" sz="2800" b="1" dirty="0">
                <a:solidFill>
                  <a:srgbClr val="FF0000"/>
                </a:solidFill>
              </a:rPr>
              <a:t>B</a:t>
            </a:r>
            <a:r>
              <a:rPr lang="ru-RU" altLang="ru-RU" sz="2000" dirty="0">
                <a:solidFill>
                  <a:srgbClr val="0000FF"/>
                </a:solidFill>
              </a:rPr>
              <a:t> перпендикулярен вектору скорости</a:t>
            </a:r>
            <a:r>
              <a:rPr lang="en-US" altLang="ru-RU" sz="2000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частицы </a:t>
            </a:r>
            <a:r>
              <a:rPr lang="en-US" altLang="ru-RU" sz="2800" b="1" dirty="0">
                <a:solidFill>
                  <a:srgbClr val="0000FF"/>
                </a:solidFill>
              </a:rPr>
              <a:t>v</a:t>
            </a:r>
            <a:r>
              <a:rPr lang="ru-RU" altLang="ru-RU" sz="2800" b="1" dirty="0">
                <a:solidFill>
                  <a:srgbClr val="0000FF"/>
                </a:solidFill>
              </a:rPr>
              <a:t> </a:t>
            </a:r>
            <a:r>
              <a:rPr lang="en-US" altLang="ru-RU" sz="2800" b="1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и</a:t>
            </a:r>
            <a:r>
              <a:rPr lang="ru-RU" altLang="ru-RU" sz="2800" b="1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силе Лоренца </a:t>
            </a:r>
            <a:r>
              <a:rPr lang="en-US" altLang="ru-RU" sz="2800" b="1" dirty="0"/>
              <a:t>F</a:t>
            </a:r>
            <a:r>
              <a:rPr lang="ru-RU" altLang="ru-RU" sz="2000" dirty="0">
                <a:solidFill>
                  <a:srgbClr val="0000FF"/>
                </a:solidFill>
              </a:rPr>
              <a:t>.</a:t>
            </a:r>
            <a:r>
              <a:rPr lang="ru-RU" altLang="ru-RU" sz="2800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В этом случае</a:t>
            </a:r>
            <a:r>
              <a:rPr lang="ru-RU" altLang="ru-RU" sz="2800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заряженная частица </a:t>
            </a:r>
            <a:r>
              <a:rPr lang="en-US" altLang="ru-RU" sz="2800" dirty="0">
                <a:solidFill>
                  <a:srgbClr val="0000FF"/>
                </a:solidFill>
              </a:rPr>
              <a:t>q</a:t>
            </a:r>
            <a:r>
              <a:rPr lang="en-US" altLang="ru-RU" sz="2800" baseline="-25000" dirty="0">
                <a:solidFill>
                  <a:srgbClr val="0000FF"/>
                </a:solidFill>
              </a:rPr>
              <a:t>+</a:t>
            </a:r>
            <a:r>
              <a:rPr lang="en-US" altLang="ru-RU" sz="2000" dirty="0">
                <a:solidFill>
                  <a:srgbClr val="0000FF"/>
                </a:solidFill>
              </a:rPr>
              <a:t> </a:t>
            </a:r>
            <a:r>
              <a:rPr lang="ru-RU" altLang="ru-RU" sz="2000" dirty="0">
                <a:solidFill>
                  <a:srgbClr val="0000FF"/>
                </a:solidFill>
              </a:rPr>
              <a:t>будет равномерно двигаться по окружности постоянного радиуса </a:t>
            </a:r>
            <a:r>
              <a:rPr lang="en-US" altLang="ru-RU" sz="2800" dirty="0"/>
              <a:t>r</a:t>
            </a:r>
            <a:r>
              <a:rPr lang="ru-RU" altLang="ru-RU" sz="2000" dirty="0">
                <a:solidFill>
                  <a:srgbClr val="0000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Сила Лоренца является центростремительной силой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798054F-E60E-46D2-ACE0-50C59E5FF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451530"/>
            <a:ext cx="4860031" cy="32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2679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D7FFBB-EF32-4DA7-8B59-989011C4A129}"/>
              </a:ext>
            </a:extLst>
          </p:cNvPr>
          <p:cNvSpPr txBox="1"/>
          <p:nvPr/>
        </p:nvSpPr>
        <p:spPr>
          <a:xfrm>
            <a:off x="3995936" y="3861048"/>
            <a:ext cx="319350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i</a:t>
            </a:r>
            <a:r>
              <a:rPr lang="en-US" sz="2400" baseline="-25000" dirty="0"/>
              <a:t>~</a:t>
            </a:r>
            <a:r>
              <a:rPr lang="en-US" sz="2400" dirty="0"/>
              <a:t>   i</a:t>
            </a:r>
            <a:r>
              <a:rPr lang="en-US" sz="2400" baseline="-25000" dirty="0"/>
              <a:t>1</a:t>
            </a:r>
            <a:r>
              <a:rPr lang="en-US" sz="2400" dirty="0"/>
              <a:t>    i</a:t>
            </a:r>
            <a:r>
              <a:rPr lang="en-US" sz="2400" baseline="-25000" dirty="0"/>
              <a:t>2</a:t>
            </a:r>
            <a:r>
              <a:rPr lang="en-US" sz="2400" dirty="0"/>
              <a:t>  </a:t>
            </a:r>
            <a:r>
              <a:rPr lang="en-US" sz="2400" dirty="0" err="1"/>
              <a:t>i</a:t>
            </a:r>
            <a:r>
              <a:rPr lang="en-US" sz="2400" baseline="-25000" dirty="0" err="1"/>
              <a:t>R</a:t>
            </a:r>
            <a:r>
              <a:rPr lang="en-US" sz="2400" dirty="0"/>
              <a:t>    t   i</a:t>
            </a:r>
            <a:r>
              <a:rPr lang="en-US" sz="2400" baseline="-25000" dirty="0"/>
              <a:t>1</a:t>
            </a:r>
            <a:r>
              <a:rPr lang="en-US" sz="2400" dirty="0"/>
              <a:t>+i</a:t>
            </a:r>
            <a:r>
              <a:rPr lang="en-US" sz="2400" baseline="-25000" dirty="0"/>
              <a:t>2   </a:t>
            </a:r>
            <a:endParaRPr lang="ru-R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4520378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771800" y="1844824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1691680" y="2996952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691680" y="1844824"/>
            <a:ext cx="108012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004048" y="1844824"/>
            <a:ext cx="108012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483768" y="3702844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403648" y="4854972"/>
            <a:ext cx="3312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403648" y="3702844"/>
            <a:ext cx="108012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16016" y="3702844"/>
            <a:ext cx="108012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716016" y="2996952"/>
            <a:ext cx="288032" cy="1858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796136" y="1852712"/>
            <a:ext cx="288032" cy="1858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403648" y="2996952"/>
            <a:ext cx="288032" cy="1858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483768" y="1852712"/>
            <a:ext cx="288032" cy="1858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89AB114-62C4-48D7-80C4-7ED93EE5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110" y="1838350"/>
            <a:ext cx="26344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53351B-282F-4472-8C60-E52FB83E0B3D}"/>
              </a:ext>
            </a:extLst>
          </p:cNvPr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На заряженную частицу </a:t>
            </a:r>
            <a:r>
              <a:rPr lang="en-US" sz="4400" dirty="0">
                <a:solidFill>
                  <a:srgbClr val="777777"/>
                </a:solidFill>
              </a:rPr>
              <a:t>q</a:t>
            </a:r>
            <a:r>
              <a:rPr lang="en-US" sz="3600" dirty="0"/>
              <a:t> </a:t>
            </a:r>
            <a:r>
              <a:rPr lang="ru-RU" sz="3600" dirty="0"/>
              <a:t>движущуюся со скоростью </a:t>
            </a:r>
            <a:r>
              <a:rPr lang="en-US" sz="3600" dirty="0">
                <a:solidFill>
                  <a:srgbClr val="0000FF"/>
                </a:solidFill>
              </a:rPr>
              <a:t>v</a:t>
            </a:r>
            <a:r>
              <a:rPr lang="en-US" sz="3600" dirty="0"/>
              <a:t> </a:t>
            </a:r>
            <a:r>
              <a:rPr lang="ru-RU" sz="3600" dirty="0"/>
              <a:t>в магнитном поле </a:t>
            </a:r>
            <a:r>
              <a:rPr lang="en-US" sz="4400" b="1" dirty="0">
                <a:solidFill>
                  <a:srgbClr val="FF0000"/>
                </a:solidFill>
              </a:rPr>
              <a:t>B</a:t>
            </a:r>
            <a:r>
              <a:rPr lang="en-US" sz="3600" dirty="0"/>
              <a:t> </a:t>
            </a:r>
            <a:r>
              <a:rPr lang="ru-RU" sz="3600" dirty="0"/>
              <a:t>действует </a:t>
            </a:r>
            <a:r>
              <a:rPr lang="ru-RU" sz="3600" b="1" dirty="0">
                <a:solidFill>
                  <a:srgbClr val="FF0000"/>
                </a:solidFill>
              </a:rPr>
              <a:t>сила Лоренца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F</a:t>
            </a:r>
            <a:r>
              <a:rPr lang="en-US" sz="4400" baseline="-25000" dirty="0">
                <a:solidFill>
                  <a:srgbClr val="FF0000"/>
                </a:solidFill>
              </a:rPr>
              <a:t>L</a:t>
            </a:r>
            <a:endParaRPr lang="ru-RU" sz="44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6DC4516-A654-450D-B09C-9BE40106629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3568" y="2895778"/>
          <a:ext cx="3357563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5" name="Equation" r:id="rId3" imgW="736560" imgH="253800" progId="Equation.DSMT4">
                  <p:embed/>
                </p:oleObj>
              </mc:Choice>
              <mc:Fallback>
                <p:oleObj name="Equation" r:id="rId3" imgW="736560" imgH="2538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="" xmlns:a16="http://schemas.microsoft.com/office/drawing/2014/main" id="{26DC4516-A654-450D-B09C-9BE401066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2895778"/>
                        <a:ext cx="3357563" cy="11572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53795E-2CF1-4484-8E73-3ED099A0BDB6}"/>
              </a:ext>
            </a:extLst>
          </p:cNvPr>
          <p:cNvSpPr txBox="1"/>
          <p:nvPr/>
        </p:nvSpPr>
        <p:spPr>
          <a:xfrm>
            <a:off x="0" y="4843026"/>
            <a:ext cx="9144000" cy="17543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00FF"/>
                </a:solidFill>
              </a:rPr>
              <a:t>При изменении знака заряда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ru-RU" sz="3600" dirty="0">
                <a:solidFill>
                  <a:srgbClr val="0000FF"/>
                </a:solidFill>
              </a:rPr>
              <a:t>частицы </a:t>
            </a:r>
            <a:r>
              <a:rPr lang="ru-RU" sz="3600" dirty="0"/>
              <a:t>изменяется направления силы Лоренца на противоположное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79A941D-C4D1-4224-9CEF-BED5439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179" y="2206992"/>
            <a:ext cx="42957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20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="" xmlns:a16="http://schemas.microsoft.com/office/drawing/2014/main" id="{7E97356B-02E6-41A0-A657-87D81401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863600"/>
            <a:ext cx="1905000" cy="171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="" xmlns:a16="http://schemas.microsoft.com/office/drawing/2014/main" id="{E1536099-1602-4336-8A80-18F2701C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87413"/>
            <a:ext cx="5851525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Зависимость амплитудной части разрешения микроскопа от апертурного угла </a:t>
            </a:r>
          </a:p>
        </p:txBody>
      </p:sp>
      <p:sp>
        <p:nvSpPr>
          <p:cNvPr id="18436" name="Rectangle 7">
            <a:extLst>
              <a:ext uri="{FF2B5EF4-FFF2-40B4-BE49-F238E27FC236}">
                <a16:creationId xmlns="" xmlns:a16="http://schemas.microsoft.com/office/drawing/2014/main" id="{DD055EA6-B589-4848-A8B8-261E4F6A3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5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37" name="Rectangle 9">
            <a:extLst>
              <a:ext uri="{FF2B5EF4-FFF2-40B4-BE49-F238E27FC236}">
                <a16:creationId xmlns="" xmlns:a16="http://schemas.microsoft.com/office/drawing/2014/main" id="{240290D5-0817-4FCA-9CE4-5C6A8D2B0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04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2536" name="Object 28">
            <a:extLst>
              <a:ext uri="{FF2B5EF4-FFF2-40B4-BE49-F238E27FC236}">
                <a16:creationId xmlns="" xmlns:a16="http://schemas.microsoft.com/office/drawing/2014/main" id="{A4D05559-F9C2-4CD4-880D-0824FF92B5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2338" y="3622675"/>
          <a:ext cx="475932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8" name="Equation" r:id="rId5" imgW="2781300" imgH="419100" progId="Equation.DSMT4">
                  <p:embed/>
                </p:oleObj>
              </mc:Choice>
              <mc:Fallback>
                <p:oleObj name="Equation" r:id="rId5" imgW="2781300" imgH="419100" progId="Equation.DSMT4">
                  <p:embed/>
                  <p:pic>
                    <p:nvPicPr>
                      <p:cNvPr id="22536" name="Object 28">
                        <a:extLst>
                          <a:ext uri="{FF2B5EF4-FFF2-40B4-BE49-F238E27FC236}">
                            <a16:creationId xmlns="" xmlns:a16="http://schemas.microsoft.com/office/drawing/2014/main" id="{A4D05559-F9C2-4CD4-880D-0824FF92B5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3622675"/>
                        <a:ext cx="4759325" cy="7175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11">
            <a:extLst>
              <a:ext uri="{FF2B5EF4-FFF2-40B4-BE49-F238E27FC236}">
                <a16:creationId xmlns="" xmlns:a16="http://schemas.microsoft.com/office/drawing/2014/main" id="{E9792D66-837D-4057-AFAA-64313BD27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90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40" name="Rectangle 13">
            <a:extLst>
              <a:ext uri="{FF2B5EF4-FFF2-40B4-BE49-F238E27FC236}">
                <a16:creationId xmlns="" xmlns:a16="http://schemas.microsoft.com/office/drawing/2014/main" id="{F46FDF67-931F-4005-8384-DBAF06AC8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576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2542" name="Object 29">
            <a:extLst>
              <a:ext uri="{FF2B5EF4-FFF2-40B4-BE49-F238E27FC236}">
                <a16:creationId xmlns="" xmlns:a16="http://schemas.microsoft.com/office/drawing/2014/main" id="{9B3100B4-3AE6-44D3-9F38-83916AA795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0900" y="4397375"/>
          <a:ext cx="4900613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9" name="Equation" r:id="rId7" imgW="2273300" imgH="609600" progId="Equation.DSMT4">
                  <p:embed/>
                </p:oleObj>
              </mc:Choice>
              <mc:Fallback>
                <p:oleObj name="Equation" r:id="rId7" imgW="2273300" imgH="609600" progId="Equation.DSMT4">
                  <p:embed/>
                  <p:pic>
                    <p:nvPicPr>
                      <p:cNvPr id="22542" name="Object 29">
                        <a:extLst>
                          <a:ext uri="{FF2B5EF4-FFF2-40B4-BE49-F238E27FC236}">
                            <a16:creationId xmlns="" xmlns:a16="http://schemas.microsoft.com/office/drawing/2014/main" id="{9B3100B4-3AE6-44D3-9F38-83916AA795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00" y="4397375"/>
                        <a:ext cx="4900613" cy="1314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30">
            <a:extLst>
              <a:ext uri="{FF2B5EF4-FFF2-40B4-BE49-F238E27FC236}">
                <a16:creationId xmlns="" xmlns:a16="http://schemas.microsoft.com/office/drawing/2014/main" id="{EECD9D38-D683-49FA-B3CF-23BDF0F15F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805488"/>
          <a:ext cx="9144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Equation" r:id="rId9" imgW="5524500" imgH="508000" progId="Equation.DSMT4">
                  <p:embed/>
                </p:oleObj>
              </mc:Choice>
              <mc:Fallback>
                <p:oleObj name="Equation" r:id="rId9" imgW="5524500" imgH="508000" progId="Equation.DSMT4">
                  <p:embed/>
                  <p:pic>
                    <p:nvPicPr>
                      <p:cNvPr id="22543" name="Object 30">
                        <a:extLst>
                          <a:ext uri="{FF2B5EF4-FFF2-40B4-BE49-F238E27FC236}">
                            <a16:creationId xmlns="" xmlns:a16="http://schemas.microsoft.com/office/drawing/2014/main" id="{EECD9D38-D683-49FA-B3CF-23BDF0F15F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05488"/>
                        <a:ext cx="9144000" cy="990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31">
            <a:extLst>
              <a:ext uri="{FF2B5EF4-FFF2-40B4-BE49-F238E27FC236}">
                <a16:creationId xmlns="" xmlns:a16="http://schemas.microsoft.com/office/drawing/2014/main" id="{6A07DBFF-28A7-418C-9C78-CB52AB7F6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075" y="1682750"/>
          <a:ext cx="35560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Equation" r:id="rId11" imgW="1676400" imgH="292100" progId="Equation.DSMT4">
                  <p:embed/>
                </p:oleObj>
              </mc:Choice>
              <mc:Fallback>
                <p:oleObj name="Equation" r:id="rId11" imgW="1676400" imgH="292100" progId="Equation.DSMT4">
                  <p:embed/>
                  <p:pic>
                    <p:nvPicPr>
                      <p:cNvPr id="22534" name="Object 31">
                        <a:extLst>
                          <a:ext uri="{FF2B5EF4-FFF2-40B4-BE49-F238E27FC236}">
                            <a16:creationId xmlns="" xmlns:a16="http://schemas.microsoft.com/office/drawing/2014/main" id="{6A07DBFF-28A7-418C-9C78-CB52AB7F6E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1682750"/>
                        <a:ext cx="3556000" cy="6127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Text Box 15">
            <a:extLst>
              <a:ext uri="{FF2B5EF4-FFF2-40B4-BE49-F238E27FC236}">
                <a16:creationId xmlns="" xmlns:a16="http://schemas.microsoft.com/office/drawing/2014/main" id="{ABCBA293-40B8-465E-BBA7-1262C8B0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38500"/>
            <a:ext cx="91440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Зависимость фазовой части ошибок от апертурного угла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C9DA07B4-43D2-45D3-BEAE-2B39D10B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"/>
            <a:ext cx="9144000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АНАЛИЗ ПЕРЕДАТОЧНОЙ ФУНКЦИИ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ЭЛЕКТРОННОГО МИКРОСКОПА</a:t>
            </a:r>
            <a:r>
              <a:rPr lang="ru-RU" altLang="ru-RU" sz="240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0238B1-A42B-43D6-8E69-83F59F81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838"/>
            <a:ext cx="9144000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Значительная часть ошибок линзы связана со сферической аберрацией </a:t>
            </a:r>
          </a:p>
        </p:txBody>
      </p:sp>
    </p:spTree>
    <p:extLst>
      <p:ext uri="{BB962C8B-B14F-4D97-AF65-F5344CB8AC3E}">
        <p14:creationId xmlns:p14="http://schemas.microsoft.com/office/powerpoint/2010/main" val="31316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10255" grpId="0" animBg="1"/>
      <p:bldP spid="14" grpId="0" animBg="1"/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57949FAA-BA30-4391-99E0-9A929206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24395"/>
            <a:ext cx="2704005" cy="24336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8E3FF179-D9E3-4109-BAC2-8C75DA98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28359"/>
            <a:ext cx="9143999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Зависимость амплитудной части разрешения микроскопа от апертурного угла </a:t>
            </a:r>
          </a:p>
        </p:txBody>
      </p:sp>
      <p:graphicFrame>
        <p:nvGraphicFramePr>
          <p:cNvPr id="5" name="Object 31">
            <a:extLst>
              <a:ext uri="{FF2B5EF4-FFF2-40B4-BE49-F238E27FC236}">
                <a16:creationId xmlns="" xmlns:a16="http://schemas.microsoft.com/office/drawing/2014/main" id="{88E90D6B-EE0C-49DE-9F66-70232EB7269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63688" y="3429000"/>
          <a:ext cx="5432313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0" name="Equation" r:id="rId4" imgW="1676400" imgH="292100" progId="Equation.DSMT4">
                  <p:embed/>
                </p:oleObj>
              </mc:Choice>
              <mc:Fallback>
                <p:oleObj name="Equation" r:id="rId4" imgW="1676400" imgH="292100" progId="Equation.DSMT4">
                  <p:embed/>
                  <p:pic>
                    <p:nvPicPr>
                      <p:cNvPr id="5" name="Object 31">
                        <a:extLst>
                          <a:ext uri="{FF2B5EF4-FFF2-40B4-BE49-F238E27FC236}">
                            <a16:creationId xmlns="" xmlns:a16="http://schemas.microsoft.com/office/drawing/2014/main" id="{88E90D6B-EE0C-49DE-9F66-70232EB726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429000"/>
                        <a:ext cx="5432313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B4B6B5CE-180A-4D2F-BCE2-E37A6AF6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65189"/>
            <a:ext cx="914400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АНАЛИЗ ПЕРЕДАТОЧНОЙ ФУНКЦИИ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ЭЛЕКТРОННОГО МИКРОСКОПА</a:t>
            </a:r>
            <a:r>
              <a:rPr lang="ru-RU" altLang="ru-RU" sz="3600" dirty="0"/>
              <a:t> 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8BD7A195-57E3-4A16-AA59-97D4FE4B557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23728" y="1181662"/>
          <a:ext cx="4772025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1" name="Equation" r:id="rId6" imgW="4772066" imgH="1400176" progId="Equation.DSMT4">
                  <p:embed/>
                </p:oleObj>
              </mc:Choice>
              <mc:Fallback>
                <p:oleObj name="Equation" r:id="rId6" imgW="4772066" imgH="1400176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="" xmlns:a16="http://schemas.microsoft.com/office/drawing/2014/main" id="{8BD7A195-57E3-4A16-AA59-97D4FE4B55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728" y="1181662"/>
                        <a:ext cx="4772025" cy="140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9">
            <a:extLst>
              <a:ext uri="{FF2B5EF4-FFF2-40B4-BE49-F238E27FC236}">
                <a16:creationId xmlns="" xmlns:a16="http://schemas.microsoft.com/office/drawing/2014/main" id="{C6887E41-FD85-497D-979B-E5DCE9D775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814159"/>
              </p:ext>
            </p:extLst>
          </p:nvPr>
        </p:nvGraphicFramePr>
        <p:xfrm>
          <a:off x="0" y="0"/>
          <a:ext cx="91440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2" name="Equation" r:id="rId4" imgW="2311200" imgH="609480" progId="Equation.DSMT4">
                  <p:embed/>
                </p:oleObj>
              </mc:Choice>
              <mc:Fallback>
                <p:oleObj name="Equation" r:id="rId4" imgW="23112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4479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0">
            <a:extLst>
              <a:ext uri="{FF2B5EF4-FFF2-40B4-BE49-F238E27FC236}">
                <a16:creationId xmlns="" xmlns:a16="http://schemas.microsoft.com/office/drawing/2014/main" id="{902DF03C-4CA7-4B99-94F3-81EC819AB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67163"/>
              </p:ext>
            </p:extLst>
          </p:nvPr>
        </p:nvGraphicFramePr>
        <p:xfrm>
          <a:off x="0" y="2852936"/>
          <a:ext cx="9144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3" name="Equation" r:id="rId6" imgW="5524500" imgH="508000" progId="Equation.DSMT4">
                  <p:embed/>
                </p:oleObj>
              </mc:Choice>
              <mc:Fallback>
                <p:oleObj name="Equation" r:id="rId6" imgW="55245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2936"/>
                        <a:ext cx="9144000" cy="990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53BFE8-0934-4E23-A911-1FA5CF62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9080"/>
            <a:ext cx="9144000" cy="26776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Анализ передаточной функции показывает, что при определенных значениях величины дефокусировки, на зависимости наблюдается достаточно широкая область значений апертурного угла </a:t>
            </a:r>
            <a:r>
              <a:rPr lang="ru-RU" altLang="ru-RU" sz="2400" b="1" i="1" dirty="0">
                <a:solidFill>
                  <a:srgbClr val="FF0000"/>
                </a:solidFill>
              </a:rPr>
              <a:t>,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где функция  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sin</a:t>
            </a:r>
            <a:r>
              <a:rPr lang="ru-RU" altLang="ru-RU" sz="24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χ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ε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)]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</a:rPr>
              <a:t> ≈ 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-1</a:t>
            </a:r>
            <a:r>
              <a:rPr lang="ru-RU" altLang="ru-RU" sz="2400" b="1" i="1" dirty="0">
                <a:solidFill>
                  <a:srgbClr val="FF0000"/>
                </a:solidFill>
              </a:rPr>
              <a:t> </a:t>
            </a:r>
            <a:endParaRPr lang="en-US" altLang="ru-RU" sz="2400" b="1" i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(ввиду близости аргумента ≈</a:t>
            </a:r>
            <a:r>
              <a:rPr lang="en-US" altLang="ru-RU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sz="2400" b="1" dirty="0">
                <a:solidFill>
                  <a:srgbClr val="FF0000"/>
                </a:solidFill>
              </a:rPr>
              <a:t>/2)</a:t>
            </a:r>
            <a:r>
              <a:rPr lang="en-US" altLang="ru-RU" sz="2400" b="1" i="1" dirty="0">
                <a:solidFill>
                  <a:srgbClr val="FF0000"/>
                </a:solidFill>
              </a:rPr>
              <a:t>,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соответственно в этой же области функция  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</a:rPr>
              <a:t>cos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 [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χ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l-GR" altLang="ru-RU" sz="2400" b="1" i="1" dirty="0">
                <a:solidFill>
                  <a:schemeClr val="bg1">
                    <a:lumMod val="75000"/>
                  </a:schemeClr>
                </a:solidFill>
              </a:rPr>
              <a:t>ε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)]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</a:rPr>
              <a:t> ≈ </a:t>
            </a:r>
            <a:r>
              <a:rPr lang="en-US" altLang="ru-RU" sz="2400" b="1" i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altLang="ru-RU" sz="24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30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37EA75C-6534-4908-B005-DC50E8969F09}"/>
              </a:ext>
            </a:extLst>
          </p:cNvPr>
          <p:cNvSpPr txBox="1"/>
          <p:nvPr/>
        </p:nvSpPr>
        <p:spPr>
          <a:xfrm>
            <a:off x="6402456" y="3560211"/>
            <a:ext cx="2729978" cy="83093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B60FE55A-B8EF-4D67-8DF7-01CEEB2E48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430909"/>
              </p:ext>
            </p:extLst>
          </p:nvPr>
        </p:nvGraphicFramePr>
        <p:xfrm>
          <a:off x="0" y="3560210"/>
          <a:ext cx="4633098" cy="830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59" name="Equation" r:id="rId3" imgW="2336760" imgH="419040" progId="Equation.DSMT4">
                  <p:embed/>
                </p:oleObj>
              </mc:Choice>
              <mc:Fallback>
                <p:oleObj name="Equation" r:id="rId3" imgW="2336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560210"/>
                        <a:ext cx="4633098" cy="83093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5ACB318D-9F2F-4728-BFEE-0C61FD194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335575"/>
              </p:ext>
            </p:extLst>
          </p:nvPr>
        </p:nvGraphicFramePr>
        <p:xfrm>
          <a:off x="1691680" y="4581128"/>
          <a:ext cx="1339342" cy="83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0" name="Equation" r:id="rId5" imgW="634680" imgH="393480" progId="Equation.DSMT4">
                  <p:embed/>
                </p:oleObj>
              </mc:Choice>
              <mc:Fallback>
                <p:oleObj name="Equation" r:id="rId5" imgW="634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1680" y="4581128"/>
                        <a:ext cx="1339342" cy="8309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1DD7A977-5EBA-4F97-9F83-124142CEB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01720"/>
              </p:ext>
            </p:extLst>
          </p:nvPr>
        </p:nvGraphicFramePr>
        <p:xfrm>
          <a:off x="3603349" y="4581128"/>
          <a:ext cx="982262" cy="80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1" name="Equation" r:id="rId7" imgW="482400" imgH="393480" progId="Equation.DSMT4">
                  <p:embed/>
                </p:oleObj>
              </mc:Choice>
              <mc:Fallback>
                <p:oleObj name="Equation" r:id="rId7" imgW="482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3349" y="4581128"/>
                        <a:ext cx="982262" cy="8013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CB1A1298-199F-4D7F-8CF1-DAE33088D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764514"/>
              </p:ext>
            </p:extLst>
          </p:nvPr>
        </p:nvGraphicFramePr>
        <p:xfrm>
          <a:off x="5076057" y="4581128"/>
          <a:ext cx="2016223" cy="80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2" name="Equation" r:id="rId9" imgW="990360" imgH="393480" progId="Equation.DSMT4">
                  <p:embed/>
                </p:oleObj>
              </mc:Choice>
              <mc:Fallback>
                <p:oleObj name="Equation" r:id="rId9" imgW="990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76057" y="4581128"/>
                        <a:ext cx="2016223" cy="801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841407-ADA4-4B4A-9CA0-6A8540C5EE8B}"/>
              </a:ext>
            </a:extLst>
          </p:cNvPr>
          <p:cNvSpPr txBox="1"/>
          <p:nvPr/>
        </p:nvSpPr>
        <p:spPr>
          <a:xfrm>
            <a:off x="13611" y="5517232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В этом случае период обращения частицы </a:t>
            </a:r>
            <a:r>
              <a:rPr lang="en-US" sz="2400" dirty="0">
                <a:solidFill>
                  <a:srgbClr val="FF0000"/>
                </a:solidFill>
              </a:rPr>
              <a:t>T </a:t>
            </a:r>
            <a:r>
              <a:rPr lang="ru-RU" sz="2400" dirty="0">
                <a:solidFill>
                  <a:srgbClr val="FF0000"/>
                </a:solidFill>
              </a:rPr>
              <a:t>по окружности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не зависит от скорости её движения!!!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6B90EC-73FC-45E9-A60C-65EFE171CFE0}"/>
              </a:ext>
            </a:extLst>
          </p:cNvPr>
          <p:cNvSpPr txBox="1"/>
          <p:nvPr/>
        </p:nvSpPr>
        <p:spPr>
          <a:xfrm>
            <a:off x="0" y="747770"/>
            <a:ext cx="9144000" cy="2677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Если направление магнитного поля </a:t>
            </a:r>
            <a:r>
              <a:rPr lang="en-US" sz="2400" b="1" dirty="0"/>
              <a:t>B</a:t>
            </a:r>
            <a:r>
              <a:rPr lang="ru-RU" sz="2400" dirty="0"/>
              <a:t> перпендикулярно к направлению движения частицы</a:t>
            </a:r>
            <a:r>
              <a:rPr lang="en-US" sz="2400" dirty="0"/>
              <a:t> (</a:t>
            </a:r>
            <a:r>
              <a:rPr lang="ru-RU" sz="2400" dirty="0"/>
              <a:t>угол </a:t>
            </a:r>
            <a:r>
              <a:rPr lang="el-GR" sz="2400" dirty="0"/>
              <a:t>α</a:t>
            </a:r>
            <a:r>
              <a:rPr lang="en-US" sz="2400" dirty="0"/>
              <a:t>=90°)</a:t>
            </a:r>
            <a:r>
              <a:rPr lang="ru-RU" sz="2400" dirty="0"/>
              <a:t>, сила Лоренца будет перпендикулярна направлению движения и направлению магнитного поля.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Траектория  движения заряженной частицы приобретает форму окружности лежащей в плоскости направления движения частицы и направления вектора силы Лоренца. 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14553"/>
              </p:ext>
            </p:extLst>
          </p:nvPr>
        </p:nvGraphicFramePr>
        <p:xfrm>
          <a:off x="5542036" y="3558164"/>
          <a:ext cx="108426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3" name="Equation" r:id="rId11" imgW="545760" imgH="419040" progId="Equation.DSMT4">
                  <p:embed/>
                </p:oleObj>
              </mc:Choice>
              <mc:Fallback>
                <p:oleObj name="Equation" r:id="rId11" imgW="545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42036" y="3558164"/>
                        <a:ext cx="1084263" cy="8350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A01EFB5-F054-4A4A-95A8-56D7C6EDE202}"/>
              </a:ext>
            </a:extLst>
          </p:cNvPr>
          <p:cNvSpPr txBox="1"/>
          <p:nvPr/>
        </p:nvSpPr>
        <p:spPr>
          <a:xfrm>
            <a:off x="6446167" y="3652512"/>
            <a:ext cx="27299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Центростремительное </a:t>
            </a:r>
          </a:p>
          <a:p>
            <a:pPr algn="ctr"/>
            <a:r>
              <a:rPr lang="ru-RU" dirty="0"/>
              <a:t>ускорение</a:t>
            </a:r>
          </a:p>
        </p:txBody>
      </p:sp>
    </p:spTree>
    <p:extLst>
      <p:ext uri="{BB962C8B-B14F-4D97-AF65-F5344CB8AC3E}">
        <p14:creationId xmlns:p14="http://schemas.microsoft.com/office/powerpoint/2010/main" val="34784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>
            <a:extLst>
              <a:ext uri="{FF2B5EF4-FFF2-40B4-BE49-F238E27FC236}">
                <a16:creationId xmlns="" xmlns:a16="http://schemas.microsoft.com/office/drawing/2014/main" id="{1BFD453D-2A13-44EA-BAB4-E53E747CF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0697"/>
            <a:ext cx="9144000" cy="12001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Движение заряженной частицы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в магнитном поле (0</a:t>
            </a:r>
            <a:r>
              <a:rPr lang="en-US" altLang="ru-RU" sz="3600" b="1" dirty="0">
                <a:solidFill>
                  <a:srgbClr val="0000FF"/>
                </a:solidFill>
              </a:rPr>
              <a:t>&lt;</a:t>
            </a:r>
            <a:r>
              <a:rPr lang="el-GR" altLang="ru-RU" sz="3600" b="1" dirty="0">
                <a:solidFill>
                  <a:srgbClr val="0000FF"/>
                </a:solidFill>
              </a:rPr>
              <a:t>α</a:t>
            </a:r>
            <a:r>
              <a:rPr lang="en-US" altLang="ru-RU" sz="3600" b="1" dirty="0">
                <a:solidFill>
                  <a:srgbClr val="0000FF"/>
                </a:solidFill>
              </a:rPr>
              <a:t>&lt;90°</a:t>
            </a:r>
            <a:r>
              <a:rPr lang="ru-RU" altLang="ru-RU" sz="3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52A8F8-5493-4EEA-BF89-6A6F426ACA60}"/>
              </a:ext>
            </a:extLst>
          </p:cNvPr>
          <p:cNvSpPr txBox="1"/>
          <p:nvPr/>
        </p:nvSpPr>
        <p:spPr>
          <a:xfrm>
            <a:off x="0" y="2276872"/>
            <a:ext cx="9144001" cy="31700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dirty="0">
                <a:solidFill>
                  <a:srgbClr val="0000FF"/>
                </a:solidFill>
              </a:rPr>
              <a:t>Если скорость частицы </a:t>
            </a:r>
            <a:r>
              <a:rPr lang="en-US" altLang="ru-RU" sz="4000" b="1" dirty="0">
                <a:solidFill>
                  <a:srgbClr val="0000FF"/>
                </a:solidFill>
              </a:rPr>
              <a:t>v</a:t>
            </a:r>
            <a:r>
              <a:rPr lang="en-US" altLang="ru-RU" sz="4000" dirty="0">
                <a:solidFill>
                  <a:srgbClr val="0000FF"/>
                </a:solidFill>
              </a:rPr>
              <a:t> </a:t>
            </a:r>
            <a:r>
              <a:rPr lang="ru-RU" altLang="ru-RU" sz="4000" dirty="0">
                <a:solidFill>
                  <a:srgbClr val="0000FF"/>
                </a:solidFill>
              </a:rPr>
              <a:t>имеет составляющую вдоль направления магнитного поля</a:t>
            </a:r>
            <a:r>
              <a:rPr lang="en-US" altLang="ru-RU" sz="4000" dirty="0">
                <a:solidFill>
                  <a:srgbClr val="0000FF"/>
                </a:solidFill>
              </a:rPr>
              <a:t> </a:t>
            </a:r>
            <a:r>
              <a:rPr lang="en-US" altLang="ru-RU" sz="4000" b="1" dirty="0">
                <a:solidFill>
                  <a:srgbClr val="0000FF"/>
                </a:solidFill>
              </a:rPr>
              <a:t>B</a:t>
            </a:r>
            <a:r>
              <a:rPr lang="ru-RU" altLang="ru-RU" sz="4000" dirty="0">
                <a:solidFill>
                  <a:srgbClr val="0000FF"/>
                </a:solidFill>
              </a:rPr>
              <a:t>, то частица в однородном магнитном поле</a:t>
            </a:r>
            <a:r>
              <a:rPr lang="en-US" altLang="ru-RU" sz="4000" dirty="0">
                <a:solidFill>
                  <a:srgbClr val="0000FF"/>
                </a:solidFill>
              </a:rPr>
              <a:t> </a:t>
            </a:r>
            <a:r>
              <a:rPr lang="ru-RU" altLang="ru-RU" sz="4000" dirty="0">
                <a:solidFill>
                  <a:srgbClr val="0000FF"/>
                </a:solidFill>
              </a:rPr>
              <a:t>будет двигаться по спирали.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470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8E1B086A-5BF0-4461-BBCD-07B0FDD6D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053"/>
            <a:ext cx="9144000" cy="16927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При этом радиус спирали </a:t>
            </a:r>
            <a:r>
              <a:rPr lang="en-US" altLang="ru-RU" sz="2400" dirty="0">
                <a:solidFill>
                  <a:srgbClr val="0000FF"/>
                </a:solidFill>
              </a:rPr>
              <a:t>r</a:t>
            </a:r>
            <a:r>
              <a:rPr lang="ru-RU" altLang="ru-RU" sz="2400" dirty="0">
                <a:solidFill>
                  <a:srgbClr val="0000FF"/>
                </a:solidFill>
              </a:rPr>
              <a:t> зависит от модуля перпендикулярной магнитному полю составляющей вектора скорости </a:t>
            </a:r>
            <a:r>
              <a:rPr lang="en-US" altLang="ru-RU" sz="2800" b="1" dirty="0"/>
              <a:t>v</a:t>
            </a:r>
            <a:r>
              <a:rPr lang="ru-RU" altLang="ru-RU" sz="2800" b="1" baseline="-25000" dirty="0"/>
              <a:t>┴</a:t>
            </a:r>
            <a:r>
              <a:rPr lang="ru-RU" altLang="ru-RU" sz="2400" dirty="0"/>
              <a:t>,</a:t>
            </a:r>
            <a:r>
              <a:rPr lang="ru-RU" altLang="ru-RU" sz="2400" baseline="-25000" dirty="0">
                <a:solidFill>
                  <a:srgbClr val="0000FF"/>
                </a:solidFill>
              </a:rPr>
              <a:t> </a:t>
            </a:r>
            <a:r>
              <a:rPr lang="ru-RU" altLang="ru-RU" sz="2400" dirty="0">
                <a:solidFill>
                  <a:srgbClr val="0000FF"/>
                </a:solidFill>
              </a:rPr>
              <a:t>а шаг спирали </a:t>
            </a:r>
            <a:r>
              <a:rPr lang="en-US" altLang="ru-RU" sz="2800" dirty="0"/>
              <a:t>h</a:t>
            </a:r>
            <a:r>
              <a:rPr lang="ru-RU" altLang="ru-RU" sz="2400" dirty="0">
                <a:solidFill>
                  <a:srgbClr val="0000FF"/>
                </a:solidFill>
              </a:rPr>
              <a:t> – от модуля продольной составляющей скорости </a:t>
            </a:r>
            <a:r>
              <a:rPr lang="en-US" altLang="ru-RU" sz="2800" b="1" dirty="0"/>
              <a:t>v</a:t>
            </a:r>
            <a:r>
              <a:rPr lang="ru-RU" altLang="ru-RU" sz="2800" b="1" baseline="-25000" dirty="0"/>
              <a:t>||</a:t>
            </a:r>
            <a:endParaRPr lang="ru-RU" altLang="ru-RU" sz="2800" b="1" dirty="0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78" y="1887886"/>
            <a:ext cx="546304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1E5596B-AEFB-49A5-8868-9B1544D6F03D}"/>
              </a:ext>
            </a:extLst>
          </p:cNvPr>
          <p:cNvSpPr/>
          <p:nvPr/>
        </p:nvSpPr>
        <p:spPr>
          <a:xfrm>
            <a:off x="0" y="764704"/>
            <a:ext cx="9154306" cy="33547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00FF"/>
                </a:solidFill>
              </a:rPr>
              <a:t>Если скорость частицы </a:t>
            </a:r>
            <a:r>
              <a:rPr lang="en-US" altLang="ru-RU" sz="3200" b="1" dirty="0">
                <a:solidFill>
                  <a:srgbClr val="0000FF"/>
                </a:solidFill>
              </a:rPr>
              <a:t>v</a:t>
            </a:r>
            <a:r>
              <a:rPr lang="en-US" altLang="ru-RU" sz="2800" dirty="0">
                <a:solidFill>
                  <a:srgbClr val="0000FF"/>
                </a:solidFill>
              </a:rPr>
              <a:t> </a:t>
            </a:r>
            <a:r>
              <a:rPr lang="ru-RU" altLang="ru-RU" sz="2800" dirty="0">
                <a:solidFill>
                  <a:srgbClr val="0000FF"/>
                </a:solidFill>
              </a:rPr>
              <a:t>имеет </a:t>
            </a:r>
            <a:r>
              <a:rPr lang="ru-RU" altLang="ru-RU" sz="2800" b="1" dirty="0">
                <a:solidFill>
                  <a:srgbClr val="0000FF"/>
                </a:solidFill>
              </a:rPr>
              <a:t>составляющую вдоль направления магнитного поля</a:t>
            </a:r>
            <a:r>
              <a:rPr lang="en-US" altLang="ru-RU" sz="2800" dirty="0">
                <a:solidFill>
                  <a:srgbClr val="0000FF"/>
                </a:solidFill>
              </a:rPr>
              <a:t> </a:t>
            </a:r>
            <a:r>
              <a:rPr lang="en-US" altLang="ru-RU" sz="3200" b="1" dirty="0" err="1">
                <a:solidFill>
                  <a:srgbClr val="0000FF"/>
                </a:solidFill>
              </a:rPr>
              <a:t>v</a:t>
            </a:r>
            <a:r>
              <a:rPr lang="en-US" altLang="ru-RU" sz="3200" b="1" baseline="-25000" dirty="0" err="1">
                <a:solidFill>
                  <a:srgbClr val="0000FF"/>
                </a:solidFill>
              </a:rPr>
              <a:t>ǁ</a:t>
            </a:r>
            <a:r>
              <a:rPr lang="ru-RU" altLang="ru-RU" sz="2800" b="1" dirty="0">
                <a:solidFill>
                  <a:srgbClr val="0000FF"/>
                </a:solidFill>
              </a:rPr>
              <a:t> </a:t>
            </a:r>
            <a:r>
              <a:rPr lang="ru-RU" sz="2800" dirty="0"/>
              <a:t>(0</a:t>
            </a:r>
            <a:r>
              <a:rPr lang="en-US" sz="2800" dirty="0"/>
              <a:t>&lt;α&lt;90°)</a:t>
            </a:r>
            <a:r>
              <a:rPr lang="ru-RU" altLang="ru-RU" sz="2800" dirty="0">
                <a:solidFill>
                  <a:srgbClr val="0000FF"/>
                </a:solidFill>
              </a:rPr>
              <a:t>, </a:t>
            </a:r>
            <a:r>
              <a:rPr lang="ru-RU" altLang="ru-RU" sz="2800" dirty="0">
                <a:solidFill>
                  <a:srgbClr val="FF0000"/>
                </a:solidFill>
              </a:rPr>
              <a:t>то частица будет двигаться в однородном магнитном поле по спирали</a:t>
            </a:r>
            <a:r>
              <a:rPr lang="ru-RU" altLang="ru-RU" sz="2800" dirty="0">
                <a:solidFill>
                  <a:srgbClr val="0000FF"/>
                </a:solidFill>
              </a:rPr>
              <a:t>. При этом радиус спирали </a:t>
            </a:r>
            <a:r>
              <a:rPr lang="en-US" altLang="ru-RU" sz="2800" dirty="0">
                <a:solidFill>
                  <a:srgbClr val="FF0000"/>
                </a:solidFill>
              </a:rPr>
              <a:t>r</a:t>
            </a:r>
            <a:r>
              <a:rPr lang="ru-RU" altLang="ru-RU" sz="2800" dirty="0">
                <a:solidFill>
                  <a:srgbClr val="0000FF"/>
                </a:solidFill>
              </a:rPr>
              <a:t> зависит от модуля перпендикулярной магнитному полю составляющей вектора скорости </a:t>
            </a:r>
            <a:r>
              <a:rPr lang="en-US" altLang="ru-RU" sz="3200" b="1" dirty="0"/>
              <a:t>v</a:t>
            </a:r>
            <a:r>
              <a:rPr lang="ru-RU" altLang="ru-RU" sz="3200" b="1" baseline="-25000" dirty="0"/>
              <a:t>┴</a:t>
            </a:r>
            <a:r>
              <a:rPr lang="ru-RU" altLang="ru-RU" sz="2800" dirty="0"/>
              <a:t>,</a:t>
            </a:r>
            <a:r>
              <a:rPr lang="ru-RU" altLang="ru-RU" sz="2800" baseline="-25000" dirty="0">
                <a:solidFill>
                  <a:srgbClr val="0000FF"/>
                </a:solidFill>
              </a:rPr>
              <a:t> </a:t>
            </a:r>
            <a:r>
              <a:rPr lang="ru-RU" altLang="ru-RU" sz="2800" dirty="0">
                <a:solidFill>
                  <a:srgbClr val="0000FF"/>
                </a:solidFill>
              </a:rPr>
              <a:t>а шаг спирали </a:t>
            </a:r>
            <a:r>
              <a:rPr lang="en-US" altLang="ru-RU" sz="3200" dirty="0">
                <a:solidFill>
                  <a:srgbClr val="0000FF"/>
                </a:solidFill>
              </a:rPr>
              <a:t>h</a:t>
            </a:r>
            <a:r>
              <a:rPr lang="ru-RU" altLang="ru-RU" sz="2800" dirty="0">
                <a:solidFill>
                  <a:srgbClr val="0000FF"/>
                </a:solidFill>
              </a:rPr>
              <a:t> – от модуля продольной составляющей скорости </a:t>
            </a:r>
            <a:r>
              <a:rPr lang="en-US" altLang="ru-RU" sz="3200" b="1" dirty="0"/>
              <a:t>v</a:t>
            </a:r>
            <a:r>
              <a:rPr lang="ru-RU" altLang="ru-RU" sz="3200" b="1" baseline="-25000" dirty="0"/>
              <a:t>||</a:t>
            </a:r>
            <a:endParaRPr lang="ru-RU" altLang="ru-RU" sz="3200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ECFACC51-A081-456D-8087-A5931A056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29049"/>
              </p:ext>
            </p:extLst>
          </p:nvPr>
        </p:nvGraphicFramePr>
        <p:xfrm>
          <a:off x="2433638" y="4244807"/>
          <a:ext cx="2570162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5" name="Equation" r:id="rId3" imgW="1002960" imgH="419040" progId="Equation.DSMT4">
                  <p:embed/>
                </p:oleObj>
              </mc:Choice>
              <mc:Fallback>
                <p:oleObj name="Equation" r:id="rId3" imgW="1002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3638" y="4244807"/>
                        <a:ext cx="2570162" cy="1073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94351A34-72B4-441B-888A-20F657A18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362904"/>
              </p:ext>
            </p:extLst>
          </p:nvPr>
        </p:nvGraphicFramePr>
        <p:xfrm>
          <a:off x="5436096" y="4257507"/>
          <a:ext cx="229194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6" name="Equation" r:id="rId5" imgW="850680" imgH="393480" progId="Equation.DSMT4">
                  <p:embed/>
                </p:oleObj>
              </mc:Choice>
              <mc:Fallback>
                <p:oleObj name="Equation" r:id="rId5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096" y="4257507"/>
                        <a:ext cx="2291940" cy="1060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C7169D36-670B-4456-A171-E12F66153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046317"/>
              </p:ext>
            </p:extLst>
          </p:nvPr>
        </p:nvGraphicFramePr>
        <p:xfrm>
          <a:off x="1909003" y="5441564"/>
          <a:ext cx="2435180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7" name="Equation" r:id="rId7" imgW="1180800" imgH="419040" progId="Equation.DSMT4">
                  <p:embed/>
                </p:oleObj>
              </mc:Choice>
              <mc:Fallback>
                <p:oleObj name="Equation" r:id="rId7" imgW="1180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9003" y="5441564"/>
                        <a:ext cx="2435180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FD0C74D-1908-43BF-AC63-976E5555D4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5441564"/>
            <a:ext cx="352839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physics.ru/courses/op25part2/content/chapter1/section/paragraph18/images/1-18-6.gif">
            <a:extLst>
              <a:ext uri="{FF2B5EF4-FFF2-40B4-BE49-F238E27FC236}">
                <a16:creationId xmlns="" xmlns:a16="http://schemas.microsoft.com/office/drawing/2014/main" id="{70C53DFB-0A99-4995-9DF7-6AC0C3F3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8" y="1567943"/>
            <a:ext cx="8676456" cy="38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>
            <a:extLst>
              <a:ext uri="{FF2B5EF4-FFF2-40B4-BE49-F238E27FC236}">
                <a16:creationId xmlns="" xmlns:a16="http://schemas.microsoft.com/office/drawing/2014/main" id="{18D2516D-5ABF-4D2E-809C-C41E8B31B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69031"/>
            <a:ext cx="914400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Магнитная «бутылка». </a:t>
            </a:r>
            <a:endParaRPr lang="en-US" altLang="ru-RU" sz="2400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Магнитное поле «бутылки» может быть создано с помощью двух кольцевых магнитов</a:t>
            </a:r>
            <a:endParaRPr lang="ru-RU" alt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-9768" y="116632"/>
            <a:ext cx="915376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Движение заряженных частиц </a:t>
            </a:r>
          </a:p>
          <a:p>
            <a:pPr algn="ctr"/>
            <a:r>
              <a:rPr lang="ru-RU" sz="4000" dirty="0"/>
              <a:t>в неоднородном магнитном поле</a:t>
            </a:r>
          </a:p>
        </p:txBody>
      </p:sp>
    </p:spTree>
    <p:extLst>
      <p:ext uri="{BB962C8B-B14F-4D97-AF65-F5344CB8AC3E}">
        <p14:creationId xmlns:p14="http://schemas.microsoft.com/office/powerpoint/2010/main" val="5244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091477-9EFF-405F-A984-FC5E10511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5700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Движение заряженныйхчастиц в неоднородном магнитном поле носит сложный характер.  Специальным образом сконструированное неоднородное магнитное поле может фокусировать движущиеся заряженные частици. </a:t>
            </a:r>
          </a:p>
        </p:txBody>
      </p:sp>
      <p:pic>
        <p:nvPicPr>
          <p:cNvPr id="3" name="Picture 4" descr="Fig 113 a">
            <a:extLst>
              <a:ext uri="{FF2B5EF4-FFF2-40B4-BE49-F238E27FC236}">
                <a16:creationId xmlns="" xmlns:a16="http://schemas.microsoft.com/office/drawing/2014/main" id="{B4837DC5-DDC0-4140-8354-AC32DE4D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28" y="1645407"/>
            <a:ext cx="6048027" cy="162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pindle">
            <a:extLst>
              <a:ext uri="{FF2B5EF4-FFF2-40B4-BE49-F238E27FC236}">
                <a16:creationId xmlns="" xmlns:a16="http://schemas.microsoft.com/office/drawing/2014/main" id="{9E86ED8B-7E89-4A77-B05F-C4CBD86A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08388"/>
            <a:ext cx="4824202" cy="249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AD662051-7E63-4A92-8996-773DB26E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834062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(а)-фокусирующее действие магнитного поля на движущийся электрон;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(б)-аксиальное изображение рисунка (а) демонстрирующее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одновременное действие вращения и фокусировки магнитным полем.</a:t>
            </a:r>
          </a:p>
        </p:txBody>
      </p:sp>
    </p:spTree>
    <p:extLst>
      <p:ext uri="{BB962C8B-B14F-4D97-AF65-F5344CB8AC3E}">
        <p14:creationId xmlns:p14="http://schemas.microsoft.com/office/powerpoint/2010/main" val="38436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="" xmlns:a16="http://schemas.microsoft.com/office/drawing/2014/main" id="{957F8492-63DD-4C70-9FA3-400CCA9F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35394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Видимый свет</a:t>
            </a: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λ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~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0,4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-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0,7мкм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B050"/>
                </a:solidFill>
              </a:rPr>
              <a:t>Электроны с энергией ~100 </a:t>
            </a:r>
            <a:r>
              <a:rPr lang="ru-RU" altLang="ru-RU" b="1" dirty="0" err="1">
                <a:solidFill>
                  <a:srgbClr val="00B050"/>
                </a:solidFill>
              </a:rPr>
              <a:t>kV</a:t>
            </a:r>
            <a:r>
              <a:rPr lang="ru-RU" altLang="ru-RU" b="1" dirty="0">
                <a:solidFill>
                  <a:srgbClr val="00B050"/>
                </a:solidFill>
              </a:rPr>
              <a:t> </a:t>
            </a:r>
            <a:r>
              <a:rPr lang="en-US" altLang="ru-RU" b="1" dirty="0">
                <a:solidFill>
                  <a:srgbClr val="00B050"/>
                </a:solidFill>
              </a:rPr>
              <a:t>λ </a:t>
            </a:r>
            <a:r>
              <a:rPr lang="ru-RU" altLang="ru-RU" b="1" dirty="0">
                <a:solidFill>
                  <a:srgbClr val="00B050"/>
                </a:solidFill>
              </a:rPr>
              <a:t>~</a:t>
            </a:r>
            <a:r>
              <a:rPr lang="en-US" altLang="ru-RU" b="1" dirty="0">
                <a:solidFill>
                  <a:srgbClr val="00B050"/>
                </a:solidFill>
              </a:rPr>
              <a:t> </a:t>
            </a:r>
            <a:r>
              <a:rPr lang="ru-RU" altLang="ru-RU" b="1" dirty="0">
                <a:solidFill>
                  <a:srgbClr val="00B050"/>
                </a:solidFill>
              </a:rPr>
              <a:t>0,04 Å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Отсюда следует, что переход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от видимого света на волны де-Бройля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движущиеся электронов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может улучшить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по крайней мере на порядок</a:t>
            </a:r>
            <a:r>
              <a:rPr lang="ru-RU" altLang="ru-RU" b="1" dirty="0"/>
              <a:t> </a:t>
            </a:r>
          </a:p>
        </p:txBody>
      </p:sp>
      <p:graphicFrame>
        <p:nvGraphicFramePr>
          <p:cNvPr id="6" name="Object 27">
            <a:extLst>
              <a:ext uri="{FF2B5EF4-FFF2-40B4-BE49-F238E27FC236}">
                <a16:creationId xmlns="" xmlns:a16="http://schemas.microsoft.com/office/drawing/2014/main" id="{49E11555-3315-4F46-9906-3E730A6C2BD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27584" y="3933056"/>
          <a:ext cx="47815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0" name="Equation" r:id="rId3" imgW="927100" imgH="419100" progId="Equation.DSMT4">
                  <p:embed/>
                </p:oleObj>
              </mc:Choice>
              <mc:Fallback>
                <p:oleObj name="Equation" r:id="rId3" imgW="927100" imgH="419100" progId="Equation.DSMT4">
                  <p:embed/>
                  <p:pic>
                    <p:nvPicPr>
                      <p:cNvPr id="6" name="Object 27">
                        <a:extLst>
                          <a:ext uri="{FF2B5EF4-FFF2-40B4-BE49-F238E27FC236}">
                            <a16:creationId xmlns="" xmlns:a16="http://schemas.microsoft.com/office/drawing/2014/main" id="{49E11555-3315-4F46-9906-3E730A6C2B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933056"/>
                        <a:ext cx="4781550" cy="21605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8">
            <a:extLst>
              <a:ext uri="{FF2B5EF4-FFF2-40B4-BE49-F238E27FC236}">
                <a16:creationId xmlns="" xmlns:a16="http://schemas.microsoft.com/office/drawing/2014/main" id="{B6574037-9DB8-47F5-874C-29B48E97B27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96136" y="3933056"/>
          <a:ext cx="271780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1" name="Equation" r:id="rId5" imgW="495085" imgH="393529" progId="Equation.DSMT4">
                  <p:embed/>
                </p:oleObj>
              </mc:Choice>
              <mc:Fallback>
                <p:oleObj name="Equation" r:id="rId5" imgW="495085" imgH="393529" progId="Equation.DSMT4">
                  <p:embed/>
                  <p:pic>
                    <p:nvPicPr>
                      <p:cNvPr id="7" name="Object 28">
                        <a:extLst>
                          <a:ext uri="{FF2B5EF4-FFF2-40B4-BE49-F238E27FC236}">
                            <a16:creationId xmlns="" xmlns:a16="http://schemas.microsoft.com/office/drawing/2014/main" id="{B6574037-9DB8-47F5-874C-29B48E97B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3933056"/>
                        <a:ext cx="2717800" cy="21605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5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80728"/>
            <a:ext cx="9144000" cy="532453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Неоднородное магнитной поле </a:t>
            </a:r>
          </a:p>
          <a:p>
            <a:pPr algn="ctr"/>
            <a:r>
              <a:rPr lang="ru-RU" sz="4000" dirty="0"/>
              <a:t>может изменять траектории движения заряженных частиц: </a:t>
            </a:r>
            <a:r>
              <a:rPr lang="ru-RU" sz="4000" dirty="0">
                <a:solidFill>
                  <a:srgbClr val="0000FF"/>
                </a:solidFill>
              </a:rPr>
              <a:t>сжимать траектории (фокусировать) или наоборот расфокусировать их. </a:t>
            </a:r>
            <a:r>
              <a:rPr lang="ru-RU" sz="4000" dirty="0">
                <a:solidFill>
                  <a:srgbClr val="FF0000"/>
                </a:solidFill>
              </a:rPr>
              <a:t>Это возможность создания </a:t>
            </a:r>
            <a:r>
              <a:rPr lang="ru-RU" sz="6000" dirty="0">
                <a:solidFill>
                  <a:srgbClr val="FF0000"/>
                </a:solidFill>
              </a:rPr>
              <a:t>магнитных линз 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для движущихся зараженных частиц </a:t>
            </a:r>
          </a:p>
        </p:txBody>
      </p:sp>
    </p:spTree>
    <p:extLst>
      <p:ext uri="{BB962C8B-B14F-4D97-AF65-F5344CB8AC3E}">
        <p14:creationId xmlns:p14="http://schemas.microsoft.com/office/powerpoint/2010/main" val="153766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G:\Магнитный соленоид.tif">
            <a:extLst>
              <a:ext uri="{FF2B5EF4-FFF2-40B4-BE49-F238E27FC236}">
                <a16:creationId xmlns="" xmlns:a16="http://schemas.microsoft.com/office/drawing/2014/main" id="{F5823208-1D68-4FBF-AD50-8E4EE902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8" y="1785886"/>
            <a:ext cx="3149498" cy="21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G:\Соленоид с зазором.tif">
            <a:extLst>
              <a:ext uri="{FF2B5EF4-FFF2-40B4-BE49-F238E27FC236}">
                <a16:creationId xmlns="" xmlns:a16="http://schemas.microsoft.com/office/drawing/2014/main" id="{228CEE44-3854-4D8E-B1A0-77EB2A1D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5886"/>
            <a:ext cx="3264938" cy="21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G:\Магнитные линзы 2.tif">
            <a:extLst>
              <a:ext uri="{FF2B5EF4-FFF2-40B4-BE49-F238E27FC236}">
                <a16:creationId xmlns="" xmlns:a16="http://schemas.microsoft.com/office/drawing/2014/main" id="{FDA15857-75F1-484D-AC18-21EBAEAA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32" y="4133668"/>
            <a:ext cx="3167735" cy="2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>
            <a:extLst>
              <a:ext uri="{FF2B5EF4-FFF2-40B4-BE49-F238E27FC236}">
                <a16:creationId xmlns="" xmlns:a16="http://schemas.microsoft.com/office/drawing/2014/main" id="{AC197061-2F1B-4435-8E0A-466EFB206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09" y="0"/>
            <a:ext cx="9144000" cy="1446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Схемы простейших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магнитных линз</a:t>
            </a:r>
          </a:p>
        </p:txBody>
      </p:sp>
    </p:spTree>
    <p:extLst>
      <p:ext uri="{BB962C8B-B14F-4D97-AF65-F5344CB8AC3E}">
        <p14:creationId xmlns:p14="http://schemas.microsoft.com/office/powerpoint/2010/main" val="13810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="" xmlns:a16="http://schemas.microsoft.com/office/drawing/2014/main" id="{1BC72518-1FC6-459A-BD87-394E5D0D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7" name="Rectangle 6">
            <a:extLst>
              <a:ext uri="{FF2B5EF4-FFF2-40B4-BE49-F238E27FC236}">
                <a16:creationId xmlns="" xmlns:a16="http://schemas.microsoft.com/office/drawing/2014/main" id="{0EDC4625-DEB7-4453-B5AF-104C3EC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8" name="Rectangle 8">
            <a:extLst>
              <a:ext uri="{FF2B5EF4-FFF2-40B4-BE49-F238E27FC236}">
                <a16:creationId xmlns="" xmlns:a16="http://schemas.microsoft.com/office/drawing/2014/main" id="{1F493DF8-48EF-47DA-A56F-E6C2F5DE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9" name="Rectangle 9">
            <a:extLst>
              <a:ext uri="{FF2B5EF4-FFF2-40B4-BE49-F238E27FC236}">
                <a16:creationId xmlns="" xmlns:a16="http://schemas.microsoft.com/office/drawing/2014/main" id="{E9B30708-5D3E-432E-BA7B-E93E432B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0" name="Rectangle 11">
            <a:extLst>
              <a:ext uri="{FF2B5EF4-FFF2-40B4-BE49-F238E27FC236}">
                <a16:creationId xmlns="" xmlns:a16="http://schemas.microsoft.com/office/drawing/2014/main" id="{9CAAC0E7-8314-4410-BFB8-C47D120A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1" name="Rectangle 12">
            <a:extLst>
              <a:ext uri="{FF2B5EF4-FFF2-40B4-BE49-F238E27FC236}">
                <a16:creationId xmlns="" xmlns:a16="http://schemas.microsoft.com/office/drawing/2014/main" id="{BDCBA272-2A07-4DAF-98F0-31C797DD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2" name="Rectangle 14">
            <a:extLst>
              <a:ext uri="{FF2B5EF4-FFF2-40B4-BE49-F238E27FC236}">
                <a16:creationId xmlns="" xmlns:a16="http://schemas.microsoft.com/office/drawing/2014/main" id="{DB976195-CC64-408A-879C-60182C9A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3" name="Rectangle 15">
            <a:extLst>
              <a:ext uri="{FF2B5EF4-FFF2-40B4-BE49-F238E27FC236}">
                <a16:creationId xmlns="" xmlns:a16="http://schemas.microsoft.com/office/drawing/2014/main" id="{43CBB704-E15D-4EFF-8033-BE4B42675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4" name="Rectangle 17">
            <a:extLst>
              <a:ext uri="{FF2B5EF4-FFF2-40B4-BE49-F238E27FC236}">
                <a16:creationId xmlns="" xmlns:a16="http://schemas.microsoft.com/office/drawing/2014/main" id="{F805B15B-6F71-490A-AE7E-7A82DCA0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5" name="Rectangle 18">
            <a:extLst>
              <a:ext uri="{FF2B5EF4-FFF2-40B4-BE49-F238E27FC236}">
                <a16:creationId xmlns="" xmlns:a16="http://schemas.microsoft.com/office/drawing/2014/main" id="{64C228E5-1DFB-4D59-915A-3A467B52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6" name="Rectangle 20">
            <a:extLst>
              <a:ext uri="{FF2B5EF4-FFF2-40B4-BE49-F238E27FC236}">
                <a16:creationId xmlns="" xmlns:a16="http://schemas.microsoft.com/office/drawing/2014/main" id="{F93292D5-D0E9-40D8-85EC-E1602F6F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7" name="Rectangle 21">
            <a:extLst>
              <a:ext uri="{FF2B5EF4-FFF2-40B4-BE49-F238E27FC236}">
                <a16:creationId xmlns="" xmlns:a16="http://schemas.microsoft.com/office/drawing/2014/main" id="{0DDB2821-B0AA-4230-9C9A-3AEB12077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8" name="Rectangle 23">
            <a:extLst>
              <a:ext uri="{FF2B5EF4-FFF2-40B4-BE49-F238E27FC236}">
                <a16:creationId xmlns="" xmlns:a16="http://schemas.microsoft.com/office/drawing/2014/main" id="{F5FEE35A-0C0F-4A6C-BC05-AA87B3C6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9" name="Rectangle 24">
            <a:extLst>
              <a:ext uri="{FF2B5EF4-FFF2-40B4-BE49-F238E27FC236}">
                <a16:creationId xmlns="" xmlns:a16="http://schemas.microsoft.com/office/drawing/2014/main" id="{B59E0B29-FAC0-4102-97FB-336F1D60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0" name="Rectangle 26">
            <a:extLst>
              <a:ext uri="{FF2B5EF4-FFF2-40B4-BE49-F238E27FC236}">
                <a16:creationId xmlns="" xmlns:a16="http://schemas.microsoft.com/office/drawing/2014/main" id="{AFE36850-C311-4703-B824-A465A054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1" name="Rectangle 27">
            <a:extLst>
              <a:ext uri="{FF2B5EF4-FFF2-40B4-BE49-F238E27FC236}">
                <a16:creationId xmlns="" xmlns:a16="http://schemas.microsoft.com/office/drawing/2014/main" id="{DE9C9DD1-135D-43C2-A92C-90ACE19E8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2" name="Rectangle 29">
            <a:extLst>
              <a:ext uri="{FF2B5EF4-FFF2-40B4-BE49-F238E27FC236}">
                <a16:creationId xmlns="" xmlns:a16="http://schemas.microsoft.com/office/drawing/2014/main" id="{969BE540-E2E4-41AD-989B-79911F43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3" name="Rectangle 30">
            <a:extLst>
              <a:ext uri="{FF2B5EF4-FFF2-40B4-BE49-F238E27FC236}">
                <a16:creationId xmlns="" xmlns:a16="http://schemas.microsoft.com/office/drawing/2014/main" id="{65C8F272-F00F-4F01-8A27-9E69CE545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4" name="Rectangle 32">
            <a:extLst>
              <a:ext uri="{FF2B5EF4-FFF2-40B4-BE49-F238E27FC236}">
                <a16:creationId xmlns="" xmlns:a16="http://schemas.microsoft.com/office/drawing/2014/main" id="{1D2433BE-8FF5-463C-848F-F682CAA3A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5" name="Rectangle 33">
            <a:extLst>
              <a:ext uri="{FF2B5EF4-FFF2-40B4-BE49-F238E27FC236}">
                <a16:creationId xmlns="" xmlns:a16="http://schemas.microsoft.com/office/drawing/2014/main" id="{5B8B59E7-0D84-4EB0-AA75-712A41911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7210" name="Group 42">
            <a:extLst>
              <a:ext uri="{FF2B5EF4-FFF2-40B4-BE49-F238E27FC236}">
                <a16:creationId xmlns="" xmlns:a16="http://schemas.microsoft.com/office/drawing/2014/main" id="{B169CB23-1069-4537-B8E7-A1642EC95107}"/>
              </a:ext>
            </a:extLst>
          </p:cNvPr>
          <p:cNvGraphicFramePr>
            <a:graphicFrameLocks noGrp="1"/>
          </p:cNvGraphicFramePr>
          <p:nvPr/>
        </p:nvGraphicFramePr>
        <p:xfrm>
          <a:off x="3481388" y="2909888"/>
          <a:ext cx="2182812" cy="1900237"/>
        </p:xfrm>
        <a:graphic>
          <a:graphicData uri="http://schemas.openxmlformats.org/drawingml/2006/table">
            <a:tbl>
              <a:tblPr/>
              <a:tblGrid>
                <a:gridCol w="2182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00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408" name="Rectangle 43">
            <a:extLst>
              <a:ext uri="{FF2B5EF4-FFF2-40B4-BE49-F238E27FC236}">
                <a16:creationId xmlns="" xmlns:a16="http://schemas.microsoft.com/office/drawing/2014/main" id="{6B446896-6E85-441F-870E-2A11DBBB9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/>
            </a: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09" name="Rectangle 53">
            <a:extLst>
              <a:ext uri="{FF2B5EF4-FFF2-40B4-BE49-F238E27FC236}">
                <a16:creationId xmlns="" xmlns:a16="http://schemas.microsoft.com/office/drawing/2014/main" id="{405129AA-8FB6-40C4-8E9C-9DE9243A9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/>
            </a: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0" name="Rectangle 63">
            <a:extLst>
              <a:ext uri="{FF2B5EF4-FFF2-40B4-BE49-F238E27FC236}">
                <a16:creationId xmlns="" xmlns:a16="http://schemas.microsoft.com/office/drawing/2014/main" id="{14F2DF3E-0CB6-41B1-AE4E-E9497963F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/>
            </a: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1" name="Rectangle 73">
            <a:extLst>
              <a:ext uri="{FF2B5EF4-FFF2-40B4-BE49-F238E27FC236}">
                <a16:creationId xmlns="" xmlns:a16="http://schemas.microsoft.com/office/drawing/2014/main" id="{29295C7C-49FF-400D-B9CB-407BD3D6F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/>
            </a: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2" name="Text Box 77">
            <a:extLst>
              <a:ext uri="{FF2B5EF4-FFF2-40B4-BE49-F238E27FC236}">
                <a16:creationId xmlns="" xmlns:a16="http://schemas.microsoft.com/office/drawing/2014/main" id="{DD5F70FE-F901-4F94-8B1F-8BDEBB733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1446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Основные аберрации (ошибки) оптических систем</a:t>
            </a:r>
          </a:p>
        </p:txBody>
      </p:sp>
      <p:pic>
        <p:nvPicPr>
          <p:cNvPr id="16413" name="Picture 35" descr="D:\2015-2016\MSU 2015-2016\Figs\Аберрации сферическая.tif">
            <a:extLst>
              <a:ext uri="{FF2B5EF4-FFF2-40B4-BE49-F238E27FC236}">
                <a16:creationId xmlns="" xmlns:a16="http://schemas.microsoft.com/office/drawing/2014/main" id="{989CC86A-E486-4BCF-A9B0-2CA627BB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7500"/>
            <a:ext cx="366871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6" descr="D:\2015-2016\MSU 2015-2016\Figs\Аберрации хроматическая.tif">
            <a:extLst>
              <a:ext uri="{FF2B5EF4-FFF2-40B4-BE49-F238E27FC236}">
                <a16:creationId xmlns="" xmlns:a16="http://schemas.microsoft.com/office/drawing/2014/main" id="{4AC374B6-2FD4-42F3-B399-36B33BC9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271838"/>
            <a:ext cx="3654425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37" descr="D:\2015-2016\MSU 2015-2016\Figs\Аберрации астигматизм.tif">
            <a:extLst>
              <a:ext uri="{FF2B5EF4-FFF2-40B4-BE49-F238E27FC236}">
                <a16:creationId xmlns="" xmlns:a16="http://schemas.microsoft.com/office/drawing/2014/main" id="{BF668E29-2F66-4E81-94E6-E545BAA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73650"/>
            <a:ext cx="36687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TextBox 1">
            <a:extLst>
              <a:ext uri="{FF2B5EF4-FFF2-40B4-BE49-F238E27FC236}">
                <a16:creationId xmlns="" xmlns:a16="http://schemas.microsoft.com/office/drawing/2014/main" id="{47A8EBBC-92D3-4AC0-B464-A66ABC5C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112963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сферическая аберрация</a:t>
            </a:r>
            <a:endParaRPr lang="ru-RU" altLang="ru-RU" sz="2800"/>
          </a:p>
        </p:txBody>
      </p:sp>
      <p:sp>
        <p:nvSpPr>
          <p:cNvPr id="16417" name="TextBox 2">
            <a:extLst>
              <a:ext uri="{FF2B5EF4-FFF2-40B4-BE49-F238E27FC236}">
                <a16:creationId xmlns="" xmlns:a16="http://schemas.microsoft.com/office/drawing/2014/main" id="{5CC06174-1DBA-48C5-8C7A-F3D47D94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840163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хроматическая аберрация</a:t>
            </a:r>
            <a:endParaRPr lang="ru-RU" altLang="ru-RU" sz="2800"/>
          </a:p>
        </p:txBody>
      </p:sp>
      <p:sp>
        <p:nvSpPr>
          <p:cNvPr id="16418" name="TextBox 3">
            <a:extLst>
              <a:ext uri="{FF2B5EF4-FFF2-40B4-BE49-F238E27FC236}">
                <a16:creationId xmlns="" xmlns:a16="http://schemas.microsoft.com/office/drawing/2014/main" id="{83FF2379-B44A-43BB-9AE5-E8ED7012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627688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астигматизм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20731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  <p:bldP spid="16391" grpId="0"/>
      <p:bldP spid="16392" grpId="0"/>
      <p:bldP spid="16393" grpId="0"/>
      <p:bldP spid="16394" grpId="0"/>
      <p:bldP spid="16395" grpId="0"/>
      <p:bldP spid="16396" grpId="0"/>
      <p:bldP spid="16397" grpId="0"/>
      <p:bldP spid="16398" grpId="0"/>
      <p:bldP spid="16399" grpId="0"/>
      <p:bldP spid="16400" grpId="0"/>
      <p:bldP spid="16401" grpId="0"/>
      <p:bldP spid="16402" grpId="0"/>
      <p:bldP spid="16403" grpId="0"/>
      <p:bldP spid="16404" grpId="0"/>
      <p:bldP spid="16405" grpId="0"/>
      <p:bldP spid="16408" grpId="0"/>
      <p:bldP spid="16409" grpId="0"/>
      <p:bldP spid="16410" grpId="0"/>
      <p:bldP spid="16411" grpId="0"/>
      <p:bldP spid="16412" grpId="0" animBg="1"/>
      <p:bldP spid="16416" grpId="0" animBg="1"/>
      <p:bldP spid="16417" grpId="0" animBg="1"/>
      <p:bldP spid="164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="" xmlns:a16="http://schemas.microsoft.com/office/drawing/2014/main" id="{1B30517C-B53A-4D40-9C74-3A073D5D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341438"/>
            <a:ext cx="9124950" cy="3138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>
                <a:solidFill>
                  <a:srgbClr val="0000FF"/>
                </a:solidFill>
              </a:rPr>
              <a:t>История создания электронного микроскопа</a:t>
            </a:r>
          </a:p>
        </p:txBody>
      </p:sp>
    </p:spTree>
    <p:extLst>
      <p:ext uri="{BB962C8B-B14F-4D97-AF65-F5344CB8AC3E}">
        <p14:creationId xmlns:p14="http://schemas.microsoft.com/office/powerpoint/2010/main" val="164999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2709"/>
            <a:ext cx="9144000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Основная причина создания электронных микроскопов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это улучшение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линейного разрешения 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="" xmlns:a16="http://schemas.microsoft.com/office/drawing/2014/main" id="{07791BA2-9C2D-43C1-8E48-93FDC1DA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2976"/>
            <a:ext cx="91440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</a:rPr>
              <a:t>Линейное разрешение это минимальное расстояние между двумя точками объекта которые на изображении видны как отдельные точки </a:t>
            </a:r>
          </a:p>
        </p:txBody>
      </p:sp>
    </p:spTree>
    <p:extLst>
      <p:ext uri="{BB962C8B-B14F-4D97-AF65-F5344CB8AC3E}">
        <p14:creationId xmlns:p14="http://schemas.microsoft.com/office/powerpoint/2010/main" val="16104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87" y="116632"/>
            <a:ext cx="9144001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Линейное разрешение оптической системы формирующей и передающей изображения ограничено с одной стороны </a:t>
            </a:r>
          </a:p>
          <a:p>
            <a:pPr algn="ctr"/>
            <a:r>
              <a:rPr lang="ru-RU" sz="3200" dirty="0"/>
              <a:t>ошибками системы (</a:t>
            </a:r>
            <a:r>
              <a:rPr lang="ru-RU" sz="3200" dirty="0" err="1"/>
              <a:t>аберрацмями</a:t>
            </a:r>
            <a:r>
              <a:rPr lang="ru-RU" sz="3200" dirty="0"/>
              <a:t>), 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а с другой дифракцией, 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вызывающей размытие изображения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88" y="3284984"/>
            <a:ext cx="9144000" cy="34163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Согласно критерию Рэлея, два точечных источника будут наблюдаться как два отдельных изображения, если главный дифракционный максимум одного изображения совпадает с первым минимумом второго изображения. </a:t>
            </a:r>
          </a:p>
          <a:p>
            <a:pPr algn="ctr"/>
            <a:r>
              <a:rPr lang="ru-RU" sz="2400" dirty="0"/>
              <a:t>Если провал между максимумами  дифракционных изображений  двух точек  меньше 20% (</a:t>
            </a:r>
            <a:r>
              <a:rPr lang="el-GR" sz="2400" dirty="0"/>
              <a:t>Δ</a:t>
            </a:r>
            <a:r>
              <a:rPr lang="en-US" sz="2400" dirty="0"/>
              <a:t>I&lt;20%</a:t>
            </a:r>
            <a:r>
              <a:rPr lang="ru-RU" sz="2400" dirty="0"/>
              <a:t>)</a:t>
            </a:r>
          </a:p>
          <a:p>
            <a:pPr algn="ctr"/>
            <a:r>
              <a:rPr lang="ru-RU" sz="2400" dirty="0"/>
              <a:t>они не будут разрешаться и мы увидим их как одну точку. </a:t>
            </a:r>
          </a:p>
          <a:p>
            <a:pPr algn="ctr"/>
            <a:r>
              <a:rPr lang="ru-RU" sz="2400" dirty="0"/>
              <a:t>Рэлей установил этот критерий для источников одинаковой интенсивности.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1507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86" y="1778663"/>
            <a:ext cx="2383447" cy="37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8663"/>
            <a:ext cx="53435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5613047"/>
            <a:ext cx="9144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Если провал между максимумами  дифракционных изображений  двух точек  меньше 20% (</a:t>
            </a:r>
            <a:r>
              <a:rPr lang="el-GR" sz="2400" dirty="0"/>
              <a:t>Δ</a:t>
            </a:r>
            <a:r>
              <a:rPr lang="en-US" sz="2400" dirty="0"/>
              <a:t>I&lt;20%</a:t>
            </a:r>
            <a:r>
              <a:rPr lang="ru-RU" sz="2400" dirty="0"/>
              <a:t>)</a:t>
            </a:r>
          </a:p>
          <a:p>
            <a:pPr algn="ctr"/>
            <a:r>
              <a:rPr lang="ru-RU" sz="2400" dirty="0"/>
              <a:t>они не будут разрешаться и мы увидим их как одна точка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231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Критерий Релея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124744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Рассмотрим две точки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5006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="" xmlns:a16="http://schemas.microsoft.com/office/drawing/2014/main" id="{957F8492-63DD-4C70-9FA3-400CCA9F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35394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Видимый свет</a:t>
            </a: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λ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~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0,4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-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0,7мкм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Электроны с энергией ~100 </a:t>
            </a:r>
            <a:r>
              <a:rPr lang="ru-RU" altLang="ru-RU" b="1" dirty="0" err="1">
                <a:solidFill>
                  <a:srgbClr val="0000CC"/>
                </a:solidFill>
              </a:rPr>
              <a:t>kV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λ </a:t>
            </a:r>
            <a:r>
              <a:rPr lang="ru-RU" altLang="ru-RU" b="1" dirty="0">
                <a:solidFill>
                  <a:srgbClr val="0000FF"/>
                </a:solidFill>
              </a:rPr>
              <a:t>~</a:t>
            </a:r>
            <a:r>
              <a:rPr lang="en-US" altLang="ru-RU" b="1" dirty="0">
                <a:solidFill>
                  <a:srgbClr val="0000FF"/>
                </a:solidFill>
              </a:rPr>
              <a:t> </a:t>
            </a:r>
            <a:r>
              <a:rPr lang="ru-RU" altLang="ru-RU" b="1" dirty="0">
                <a:solidFill>
                  <a:srgbClr val="0000FF"/>
                </a:solidFill>
              </a:rPr>
              <a:t>0,04 Å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Отсюда следует, что переход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от видимого света на волны де-Бройля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движущиеся электронов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может улучшить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по крайней мере на порядок</a:t>
            </a:r>
            <a:r>
              <a:rPr lang="ru-RU" altLang="ru-RU" b="1" dirty="0"/>
              <a:t> </a:t>
            </a:r>
          </a:p>
        </p:txBody>
      </p:sp>
      <p:graphicFrame>
        <p:nvGraphicFramePr>
          <p:cNvPr id="6" name="Object 27">
            <a:extLst>
              <a:ext uri="{FF2B5EF4-FFF2-40B4-BE49-F238E27FC236}">
                <a16:creationId xmlns="" xmlns:a16="http://schemas.microsoft.com/office/drawing/2014/main" id="{49E11555-3315-4F46-9906-3E730A6C2B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163304"/>
              </p:ext>
            </p:extLst>
          </p:nvPr>
        </p:nvGraphicFramePr>
        <p:xfrm>
          <a:off x="827584" y="3933056"/>
          <a:ext cx="47815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6" name="Equation" r:id="rId3" imgW="927100" imgH="419100" progId="Equation.DSMT4">
                  <p:embed/>
                </p:oleObj>
              </mc:Choice>
              <mc:Fallback>
                <p:oleObj name="Equation" r:id="rId3" imgW="927100" imgH="419100" progId="Equation.DSMT4">
                  <p:embed/>
                  <p:pic>
                    <p:nvPicPr>
                      <p:cNvPr id="2" name="Object 27">
                        <a:extLst>
                          <a:ext uri="{FF2B5EF4-FFF2-40B4-BE49-F238E27FC236}">
                            <a16:creationId xmlns="" xmlns:a16="http://schemas.microsoft.com/office/drawing/2014/main" id="{CF70D36B-2489-422E-BFDC-CB8058774D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933056"/>
                        <a:ext cx="4781550" cy="21605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8">
            <a:extLst>
              <a:ext uri="{FF2B5EF4-FFF2-40B4-BE49-F238E27FC236}">
                <a16:creationId xmlns="" xmlns:a16="http://schemas.microsoft.com/office/drawing/2014/main" id="{B6574037-9DB8-47F5-874C-29B48E97B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989557"/>
              </p:ext>
            </p:extLst>
          </p:nvPr>
        </p:nvGraphicFramePr>
        <p:xfrm>
          <a:off x="5796136" y="3933056"/>
          <a:ext cx="271780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7" name="Equation" r:id="rId5" imgW="495085" imgH="393529" progId="Equation.DSMT4">
                  <p:embed/>
                </p:oleObj>
              </mc:Choice>
              <mc:Fallback>
                <p:oleObj name="Equation" r:id="rId5" imgW="495085" imgH="393529" progId="Equation.DSMT4">
                  <p:embed/>
                  <p:pic>
                    <p:nvPicPr>
                      <p:cNvPr id="3" name="Object 28">
                        <a:extLst>
                          <a:ext uri="{FF2B5EF4-FFF2-40B4-BE49-F238E27FC236}">
                            <a16:creationId xmlns="" xmlns:a16="http://schemas.microsoft.com/office/drawing/2014/main" id="{9274227C-1558-4F5C-9F18-64E1843C2C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3933056"/>
                        <a:ext cx="2717800" cy="21605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678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5FB45F-7B07-4460-A984-F77FE590D600}"/>
              </a:ext>
            </a:extLst>
          </p:cNvPr>
          <p:cNvSpPr txBox="1"/>
          <p:nvPr/>
        </p:nvSpPr>
        <p:spPr>
          <a:xfrm>
            <a:off x="-14024" y="1484784"/>
            <a:ext cx="9144001" cy="31700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Созданию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ЭЛЕКТРОННОГО МИКРОСКОПА предшествовала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целая цепь блестящих, фундаментальных открытий</a:t>
            </a:r>
          </a:p>
        </p:txBody>
      </p:sp>
    </p:spTree>
    <p:extLst>
      <p:ext uri="{BB962C8B-B14F-4D97-AF65-F5344CB8AC3E}">
        <p14:creationId xmlns:p14="http://schemas.microsoft.com/office/powerpoint/2010/main" val="817910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FF333A66-2F5E-4EC0-9B74-9BEEAABEF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752"/>
            <a:ext cx="9155113" cy="45243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1897 - </a:t>
            </a:r>
            <a:r>
              <a:rPr lang="en-US" altLang="ru-RU" sz="3600" b="1" dirty="0">
                <a:solidFill>
                  <a:srgbClr val="0000FF"/>
                </a:solidFill>
              </a:rPr>
              <a:t>J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Thomson</a:t>
            </a:r>
            <a:r>
              <a:rPr lang="ru-RU" altLang="ru-RU" sz="3600" b="1" dirty="0">
                <a:solidFill>
                  <a:srgbClr val="0000FF"/>
                </a:solidFill>
              </a:rPr>
              <a:t> - открытие катодных лучей, электронов,  определение их заряда.</a:t>
            </a:r>
            <a:r>
              <a:rPr lang="ru-RU" altLang="ru-RU" sz="3600" b="1" dirty="0"/>
              <a:t> </a:t>
            </a:r>
            <a:r>
              <a:rPr lang="ru-RU" altLang="ru-RU" sz="3600" b="1" dirty="0" err="1">
                <a:solidFill>
                  <a:srgbClr val="FF0000"/>
                </a:solidFill>
              </a:rPr>
              <a:t>Дж.Томпсон</a:t>
            </a:r>
            <a:r>
              <a:rPr lang="ru-RU" altLang="ru-RU" sz="3600" b="1" dirty="0">
                <a:solidFill>
                  <a:srgbClr val="FF0000"/>
                </a:solidFill>
              </a:rPr>
              <a:t> получил в 1906 г. Нобелевскую премию по физике </a:t>
            </a:r>
            <a:r>
              <a:rPr lang="ru-RU" altLang="ru-RU" sz="3600" b="1" dirty="0">
                <a:solidFill>
                  <a:srgbClr val="0000FF"/>
                </a:solidFill>
              </a:rPr>
              <a:t>«в знак признания его выдающихся заслуг в области теоретических и экспериментальных исследований проводимости электричества в газах».</a:t>
            </a:r>
            <a:r>
              <a:rPr lang="ru-RU" altLang="ru-RU" sz="36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17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2709"/>
            <a:ext cx="9144000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Основная причина создания электронных микроскопов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это улучшение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линейного разрешения 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="" xmlns:a16="http://schemas.microsoft.com/office/drawing/2014/main" id="{07791BA2-9C2D-43C1-8E48-93FDC1DA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2976"/>
            <a:ext cx="91440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</a:rPr>
              <a:t>Линейное разрешение это минимальное расстояние между двумя точками объекта которые на изображении видны как отдельные точки </a:t>
            </a:r>
          </a:p>
        </p:txBody>
      </p:sp>
    </p:spTree>
    <p:extLst>
      <p:ext uri="{BB962C8B-B14F-4D97-AF65-F5344CB8AC3E}">
        <p14:creationId xmlns:p14="http://schemas.microsoft.com/office/powerpoint/2010/main" val="32457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1DFAD45C-3DA6-441E-BA01-A9610CA6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2132856"/>
            <a:ext cx="9145588" cy="23083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1924 - </a:t>
            </a:r>
            <a:r>
              <a:rPr lang="en-US" altLang="ru-RU" sz="3600" b="1" dirty="0">
                <a:solidFill>
                  <a:srgbClr val="0000FF"/>
                </a:solidFill>
              </a:rPr>
              <a:t>L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de</a:t>
            </a:r>
            <a:r>
              <a:rPr lang="ru-RU" altLang="ru-RU" sz="3600" b="1" dirty="0">
                <a:solidFill>
                  <a:srgbClr val="0000FF"/>
                </a:solidFill>
              </a:rPr>
              <a:t>-</a:t>
            </a:r>
            <a:r>
              <a:rPr lang="en-US" altLang="ru-RU" sz="3600" b="1" dirty="0">
                <a:solidFill>
                  <a:srgbClr val="0000FF"/>
                </a:solidFill>
              </a:rPr>
              <a:t>Broglie</a:t>
            </a:r>
            <a:r>
              <a:rPr lang="ru-RU" altLang="ru-RU" sz="3600" b="1" dirty="0">
                <a:solidFill>
                  <a:srgbClr val="0000FF"/>
                </a:solidFill>
              </a:rPr>
              <a:t>, открытие волновой природы материи.</a:t>
            </a:r>
            <a:r>
              <a:rPr lang="en-US" altLang="ru-RU" sz="3600" b="1" dirty="0"/>
              <a:t> </a:t>
            </a:r>
            <a:endParaRPr lang="ru-RU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Лауреат Нобелевской премии в области физики 1929г</a:t>
            </a:r>
          </a:p>
        </p:txBody>
      </p:sp>
    </p:spTree>
    <p:extLst>
      <p:ext uri="{BB962C8B-B14F-4D97-AF65-F5344CB8AC3E}">
        <p14:creationId xmlns:p14="http://schemas.microsoft.com/office/powerpoint/2010/main" val="30155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856FA29E-BCCE-495A-A66A-3558862B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832"/>
            <a:ext cx="9144000" cy="23083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1926 - </a:t>
            </a:r>
            <a:r>
              <a:rPr lang="en-US" altLang="ru-RU" sz="3600" b="1" dirty="0">
                <a:solidFill>
                  <a:srgbClr val="0000FF"/>
                </a:solidFill>
              </a:rPr>
              <a:t>H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Busch</a:t>
            </a:r>
            <a:r>
              <a:rPr lang="ru-RU" altLang="ru-RU" sz="3600" b="1" dirty="0">
                <a:solidFill>
                  <a:srgbClr val="0000FF"/>
                </a:solidFill>
              </a:rPr>
              <a:t> – исследование взаимодействия электронных пучков с магнитными полями,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открытие магнитной фокусировки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12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BD05F015-E80E-427D-B78F-0F9B9FB81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1438"/>
            <a:ext cx="9144000" cy="45243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1927 - </a:t>
            </a:r>
            <a:r>
              <a:rPr lang="en-US" altLang="ru-RU" sz="3600" b="1" dirty="0">
                <a:solidFill>
                  <a:srgbClr val="0000FF"/>
                </a:solidFill>
              </a:rPr>
              <a:t>C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Davisson</a:t>
            </a:r>
            <a:r>
              <a:rPr lang="ru-RU" altLang="ru-RU" sz="3600" b="1" dirty="0">
                <a:solidFill>
                  <a:srgbClr val="0000FF"/>
                </a:solidFill>
              </a:rPr>
              <a:t>, </a:t>
            </a:r>
            <a:r>
              <a:rPr lang="en-US" altLang="ru-RU" sz="3600" b="1" dirty="0">
                <a:solidFill>
                  <a:srgbClr val="0000FF"/>
                </a:solidFill>
              </a:rPr>
              <a:t>L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 err="1">
                <a:solidFill>
                  <a:srgbClr val="0000FF"/>
                </a:solidFill>
              </a:rPr>
              <a:t>Germer</a:t>
            </a:r>
            <a:r>
              <a:rPr lang="ru-RU" altLang="ru-RU" sz="3600" b="1" dirty="0">
                <a:solidFill>
                  <a:srgbClr val="0000FF"/>
                </a:solidFill>
              </a:rPr>
              <a:t>,</a:t>
            </a:r>
            <a:r>
              <a:rPr lang="en-US" altLang="ru-RU" sz="3600" b="1" dirty="0">
                <a:solidFill>
                  <a:srgbClr val="0000FF"/>
                </a:solidFill>
              </a:rPr>
              <a:t> G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Thomson</a:t>
            </a:r>
            <a:r>
              <a:rPr lang="ru-RU" altLang="ru-RU" sz="3600" b="1" dirty="0">
                <a:solidFill>
                  <a:srgbClr val="0000FF"/>
                </a:solidFill>
              </a:rPr>
              <a:t> - экспериментальное открытие явления дифракции электронов.</a:t>
            </a:r>
            <a:r>
              <a:rPr lang="ru-RU" altLang="ru-RU" sz="3600" b="1" dirty="0"/>
              <a:t> </a:t>
            </a:r>
            <a:endParaRPr lang="en-US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Нобелевская премия (1937) за экспериментальное подтверждение предсказанных Луи де-Бройлем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волн материи</a:t>
            </a:r>
            <a:r>
              <a:rPr lang="ru-RU" altLang="ru-RU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7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="" xmlns:a16="http://schemas.microsoft.com/office/drawing/2014/main" id="{0E5F5FE5-D308-441C-8CF9-94E0EF13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295" y="2474912"/>
            <a:ext cx="914400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1928 - </a:t>
            </a:r>
            <a:r>
              <a:rPr lang="en-US" altLang="ru-RU" sz="3600" b="1" dirty="0">
                <a:solidFill>
                  <a:srgbClr val="0000FF"/>
                </a:solidFill>
              </a:rPr>
              <a:t>H</a:t>
            </a:r>
            <a:r>
              <a:rPr lang="ru-RU" altLang="ru-RU" sz="3600" b="1" dirty="0">
                <a:solidFill>
                  <a:srgbClr val="0000FF"/>
                </a:solidFill>
              </a:rPr>
              <a:t>.</a:t>
            </a:r>
            <a:r>
              <a:rPr lang="en-US" altLang="ru-RU" sz="3600" b="1" dirty="0">
                <a:solidFill>
                  <a:srgbClr val="0000FF"/>
                </a:solidFill>
              </a:rPr>
              <a:t>Bethe</a:t>
            </a:r>
            <a:r>
              <a:rPr lang="ru-RU" altLang="ru-RU" sz="3600" b="1" dirty="0">
                <a:solidFill>
                  <a:srgbClr val="0000FF"/>
                </a:solidFill>
              </a:rPr>
              <a:t>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создание динамической теории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дифракции электронов </a:t>
            </a:r>
          </a:p>
        </p:txBody>
      </p:sp>
    </p:spTree>
    <p:extLst>
      <p:ext uri="{BB962C8B-B14F-4D97-AF65-F5344CB8AC3E}">
        <p14:creationId xmlns:p14="http://schemas.microsoft.com/office/powerpoint/2010/main" val="3639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uska">
            <a:extLst>
              <a:ext uri="{FF2B5EF4-FFF2-40B4-BE49-F238E27FC236}">
                <a16:creationId xmlns="" xmlns:a16="http://schemas.microsoft.com/office/drawing/2014/main" id="{6DB89EA1-3F01-4FB0-897A-12BC2E4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6912"/>
            <a:ext cx="3059832" cy="407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1FC597-B9F2-4FC1-9A21-59C0B38D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390650"/>
            <a:ext cx="6011862" cy="3970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Эрнст Август </a:t>
            </a:r>
            <a:r>
              <a:rPr lang="ru-RU" altLang="ru-RU" sz="2800" b="1" dirty="0" err="1">
                <a:solidFill>
                  <a:srgbClr val="0000FF"/>
                </a:solidFill>
              </a:rPr>
              <a:t>Руска</a:t>
            </a:r>
            <a:r>
              <a:rPr lang="ru-RU" altLang="ru-RU" sz="2800" b="1" dirty="0">
                <a:solidFill>
                  <a:srgbClr val="0000FF"/>
                </a:solidFill>
              </a:rPr>
              <a:t> (</a:t>
            </a:r>
            <a:r>
              <a:rPr lang="en-US" altLang="ru-RU" sz="2800" b="1" dirty="0">
                <a:solidFill>
                  <a:srgbClr val="0000FF"/>
                </a:solidFill>
              </a:rPr>
              <a:t>1906 - 1988</a:t>
            </a:r>
            <a:r>
              <a:rPr lang="ru-RU" altLang="ru-RU" sz="2800" b="1" dirty="0">
                <a:solidFill>
                  <a:srgbClr val="0000FF"/>
                </a:solidFill>
              </a:rPr>
              <a:t>) создатель электронного микроскопа.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Нобелевская премия по физике за </a:t>
            </a:r>
            <a:r>
              <a:rPr lang="ru-RU" altLang="ru-RU" sz="2800" b="1" dirty="0">
                <a:solidFill>
                  <a:srgbClr val="0000FF"/>
                </a:solidFill>
              </a:rPr>
              <a:t>1986</a:t>
            </a:r>
            <a:r>
              <a:rPr lang="ru-RU" altLang="ru-RU" sz="2800" b="1" dirty="0">
                <a:solidFill>
                  <a:srgbClr val="FF0000"/>
                </a:solidFill>
              </a:rPr>
              <a:t> год за фундаментальные работы по электронной оптике и создание первого электронного микроскопа</a:t>
            </a:r>
            <a:r>
              <a:rPr lang="ru-RU" altLang="ru-RU" sz="1800" b="1" dirty="0">
                <a:solidFill>
                  <a:srgbClr val="FF0000"/>
                </a:solidFill>
              </a:rPr>
              <a:t>.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90443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7103BD-C83B-485F-A844-722E8CBF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" y="2098907"/>
            <a:ext cx="9144000" cy="156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Электронный микроскоп </a:t>
            </a:r>
            <a:r>
              <a:rPr lang="ru-RU" altLang="ru-RU" sz="2400" b="1" dirty="0" err="1">
                <a:solidFill>
                  <a:srgbClr val="0000FF"/>
                </a:solidFill>
              </a:rPr>
              <a:t>Руска</a:t>
            </a:r>
            <a:r>
              <a:rPr lang="ru-RU" altLang="ru-RU" sz="2400" b="1" dirty="0">
                <a:solidFill>
                  <a:srgbClr val="0000FF"/>
                </a:solidFill>
              </a:rPr>
              <a:t> нашел применение в самых различных областях науки, в т. ч. при исследовании металлов, вирусов, белковых молекул и других биологических структур</a:t>
            </a:r>
            <a:endParaRPr lang="ru-RU" alt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D5BFE9-C7B5-4910-9B9A-6035E3DC6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25" y="764704"/>
            <a:ext cx="91440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Самый первый ЭМ, разработанный Руска и Кноллем в 1931 г., состоял из двух последовательно расположенных магнитных линз и имел 15-кратное увеличение.</a:t>
            </a:r>
            <a:endParaRPr lang="ru-RU" altLang="ru-RU" sz="24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7926CC-0CC5-43BF-8B86-997C743E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" y="3801410"/>
            <a:ext cx="9159875" cy="15700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В 1937 г. Руска принимает участие в разработке первого в мире коммерческого массового электронного микроскопа. Этот прибор с разрешающей способностью в 100 ангстремов впервые поступил на рынок в 1939 г. 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9847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Rectangle 19">
            <a:extLst>
              <a:ext uri="{FF2B5EF4-FFF2-40B4-BE49-F238E27FC236}">
                <a16:creationId xmlns="" xmlns:a16="http://schemas.microsoft.com/office/drawing/2014/main" id="{DA7498EC-2198-4B3E-B408-D65632CC0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21163"/>
            <a:ext cx="9144000" cy="15128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113" name="Rectangle 17">
            <a:extLst>
              <a:ext uri="{FF2B5EF4-FFF2-40B4-BE49-F238E27FC236}">
                <a16:creationId xmlns="" xmlns:a16="http://schemas.microsoft.com/office/drawing/2014/main" id="{A500D1FC-8600-4605-8CC9-F848F897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292600"/>
            <a:ext cx="8928100" cy="136842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100" name="Text Box 4">
            <a:extLst>
              <a:ext uri="{FF2B5EF4-FFF2-40B4-BE49-F238E27FC236}">
                <a16:creationId xmlns="" xmlns:a16="http://schemas.microsoft.com/office/drawing/2014/main" id="{3520B885-23B3-4B25-9C13-14116E4F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476250"/>
            <a:ext cx="9144000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</a:rPr>
              <a:t>1931 - </a:t>
            </a:r>
            <a:r>
              <a:rPr lang="en-US" altLang="ru-RU" sz="2800" b="1" dirty="0">
                <a:solidFill>
                  <a:srgbClr val="0000CC"/>
                </a:solidFill>
              </a:rPr>
              <a:t>M</a:t>
            </a:r>
            <a:r>
              <a:rPr lang="ru-RU" altLang="ru-RU" sz="2800" b="1" dirty="0">
                <a:solidFill>
                  <a:srgbClr val="0000CC"/>
                </a:solidFill>
              </a:rPr>
              <a:t>.</a:t>
            </a:r>
            <a:r>
              <a:rPr lang="en-US" altLang="ru-RU" sz="2800" b="1" dirty="0">
                <a:solidFill>
                  <a:srgbClr val="0000CC"/>
                </a:solidFill>
              </a:rPr>
              <a:t>Knoll</a:t>
            </a:r>
            <a:r>
              <a:rPr lang="ru-RU" altLang="ru-RU" sz="2800" b="1" dirty="0">
                <a:solidFill>
                  <a:srgbClr val="0000CC"/>
                </a:solidFill>
              </a:rPr>
              <a:t>, </a:t>
            </a:r>
            <a:r>
              <a:rPr lang="en-US" altLang="ru-RU" sz="2800" b="1" dirty="0">
                <a:solidFill>
                  <a:srgbClr val="0000CC"/>
                </a:solidFill>
              </a:rPr>
              <a:t>E</a:t>
            </a:r>
            <a:r>
              <a:rPr lang="ru-RU" altLang="ru-RU" sz="2800" b="1" dirty="0">
                <a:solidFill>
                  <a:srgbClr val="0000CC"/>
                </a:solidFill>
              </a:rPr>
              <a:t>. </a:t>
            </a:r>
            <a:r>
              <a:rPr lang="en-US" altLang="ru-RU" sz="2800" b="1" dirty="0">
                <a:solidFill>
                  <a:srgbClr val="0000CC"/>
                </a:solidFill>
              </a:rPr>
              <a:t>Ruska </a:t>
            </a:r>
            <a:r>
              <a:rPr lang="ru-RU" altLang="ru-RU" sz="2800" b="1" dirty="0">
                <a:solidFill>
                  <a:srgbClr val="0000CC"/>
                </a:solidFill>
              </a:rPr>
              <a:t>была предложена идея электронного микроскопа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</a:rPr>
              <a:t>1932 - </a:t>
            </a:r>
            <a:r>
              <a:rPr lang="en-US" altLang="ru-RU" sz="2800" b="1" dirty="0">
                <a:solidFill>
                  <a:srgbClr val="0000CC"/>
                </a:solidFill>
              </a:rPr>
              <a:t>M</a:t>
            </a:r>
            <a:r>
              <a:rPr lang="ru-RU" altLang="ru-RU" sz="2800" b="1" dirty="0">
                <a:solidFill>
                  <a:srgbClr val="0000CC"/>
                </a:solidFill>
              </a:rPr>
              <a:t>. </a:t>
            </a:r>
            <a:r>
              <a:rPr lang="en-US" altLang="ru-RU" sz="2800" b="1" dirty="0">
                <a:solidFill>
                  <a:srgbClr val="0000CC"/>
                </a:solidFill>
              </a:rPr>
              <a:t>Knoll</a:t>
            </a:r>
            <a:r>
              <a:rPr lang="ru-RU" altLang="ru-RU" sz="2800" b="1" dirty="0">
                <a:solidFill>
                  <a:srgbClr val="0000CC"/>
                </a:solidFill>
              </a:rPr>
              <a:t>, </a:t>
            </a:r>
            <a:r>
              <a:rPr lang="en-US" altLang="ru-RU" sz="2800" b="1" dirty="0">
                <a:solidFill>
                  <a:srgbClr val="0000CC"/>
                </a:solidFill>
              </a:rPr>
              <a:t>E</a:t>
            </a:r>
            <a:r>
              <a:rPr lang="ru-RU" altLang="ru-RU" sz="2800" b="1" dirty="0">
                <a:solidFill>
                  <a:srgbClr val="0000CC"/>
                </a:solidFill>
              </a:rPr>
              <a:t>. </a:t>
            </a:r>
            <a:r>
              <a:rPr lang="en-US" altLang="ru-RU" sz="2800" b="1" dirty="0">
                <a:solidFill>
                  <a:srgbClr val="0000CC"/>
                </a:solidFill>
              </a:rPr>
              <a:t>Ruska</a:t>
            </a:r>
            <a:r>
              <a:rPr lang="ru-RU" altLang="ru-RU" sz="2800" b="1" dirty="0">
                <a:solidFill>
                  <a:srgbClr val="0000CC"/>
                </a:solidFill>
              </a:rPr>
              <a:t> создали первый электронный микроскоп</a:t>
            </a:r>
            <a:r>
              <a:rPr lang="en-US" altLang="ru-RU" sz="2800" b="1" dirty="0">
                <a:solidFill>
                  <a:srgbClr val="0000CC"/>
                </a:solidFill>
              </a:rPr>
              <a:t> </a:t>
            </a:r>
            <a:endParaRPr lang="ru-RU" altLang="ru-RU" sz="2800" b="1" dirty="0">
              <a:solidFill>
                <a:srgbClr val="0000CC"/>
              </a:solidFill>
            </a:endParaRPr>
          </a:p>
        </p:txBody>
      </p:sp>
      <p:sp>
        <p:nvSpPr>
          <p:cNvPr id="4107" name="Text Box 11">
            <a:extLst>
              <a:ext uri="{FF2B5EF4-FFF2-40B4-BE49-F238E27FC236}">
                <a16:creationId xmlns="" xmlns:a16="http://schemas.microsoft.com/office/drawing/2014/main" id="{84EFD013-60E0-435B-909C-E5D301D31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13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114" name="Text Box 18">
            <a:extLst>
              <a:ext uri="{FF2B5EF4-FFF2-40B4-BE49-F238E27FC236}">
                <a16:creationId xmlns="" xmlns:a16="http://schemas.microsoft.com/office/drawing/2014/main" id="{F537F5FD-92A7-4E9C-9702-19E6997A8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24175"/>
            <a:ext cx="9144000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В 1931 году Р.  </a:t>
            </a:r>
            <a:r>
              <a:rPr lang="ru-RU" altLang="ru-RU" sz="2400" b="1" dirty="0" err="1"/>
              <a:t>Руденберг</a:t>
            </a:r>
            <a:r>
              <a:rPr lang="ru-RU" altLang="ru-RU" sz="2400" b="1" dirty="0"/>
              <a:t> получил патент США на просвечивающий электронный микроскоп!!!</a:t>
            </a:r>
          </a:p>
        </p:txBody>
      </p:sp>
      <p:sp>
        <p:nvSpPr>
          <p:cNvPr id="63495" name="Прямоугольник 1">
            <a:extLst>
              <a:ext uri="{FF2B5EF4-FFF2-40B4-BE49-F238E27FC236}">
                <a16:creationId xmlns="" xmlns:a16="http://schemas.microsoft.com/office/drawing/2014/main" id="{4F7EEACC-18EA-4808-99BF-3B1FAFD97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376738"/>
            <a:ext cx="864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Э.  </a:t>
            </a:r>
            <a:r>
              <a:rPr lang="ru-RU" altLang="ru-RU" sz="2400" b="1" dirty="0" err="1">
                <a:solidFill>
                  <a:srgbClr val="FF0000"/>
                </a:solidFill>
              </a:rPr>
              <a:t>Руска</a:t>
            </a:r>
            <a:r>
              <a:rPr lang="ru-RU" altLang="ru-RU" sz="2400" b="1" dirty="0">
                <a:solidFill>
                  <a:srgbClr val="FF0000"/>
                </a:solidFill>
              </a:rPr>
              <a:t> за вклад в науку стал лауреатом Нобелевской премии по физике за 1986 год</a:t>
            </a:r>
            <a:r>
              <a:rPr lang="en-US" altLang="ru-RU" sz="2400" b="1" dirty="0">
                <a:solidFill>
                  <a:srgbClr val="FF0000"/>
                </a:solidFill>
              </a:rPr>
              <a:t>  </a:t>
            </a:r>
            <a:r>
              <a:rPr lang="ru-RU" altLang="ru-RU" sz="2400" b="1" dirty="0">
                <a:solidFill>
                  <a:srgbClr val="FF0000"/>
                </a:solidFill>
              </a:rPr>
              <a:t>за работы по электронной микроскопии</a:t>
            </a:r>
            <a:r>
              <a:rPr lang="en-US" altLang="ru-RU" sz="2400" b="1" dirty="0">
                <a:solidFill>
                  <a:srgbClr val="FF0000"/>
                </a:solidFill>
              </a:rPr>
              <a:t>!!!!!! </a:t>
            </a: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551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 animBg="1"/>
      <p:bldP spid="4113" grpId="0" animBg="1"/>
      <p:bldP spid="4100" grpId="0" animBg="1"/>
      <p:bldP spid="4107" grpId="0"/>
      <p:bldP spid="4114" grpId="0" animBg="1"/>
      <p:bldP spid="6349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TEM-1">
            <a:extLst>
              <a:ext uri="{FF2B5EF4-FFF2-40B4-BE49-F238E27FC236}">
                <a16:creationId xmlns="" xmlns:a16="http://schemas.microsoft.com/office/drawing/2014/main" id="{0DFA941E-CCF5-493E-81A3-EB4F9893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44675"/>
            <a:ext cx="91392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1">
            <a:extLst>
              <a:ext uri="{FF2B5EF4-FFF2-40B4-BE49-F238E27FC236}">
                <a16:creationId xmlns="" xmlns:a16="http://schemas.microsoft.com/office/drawing/2014/main" id="{CDEF97A4-5418-4F1F-95B0-C21C701A8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Внешний вид первого электронного микроскопа Э.А. </a:t>
            </a:r>
            <a:r>
              <a:rPr lang="ru-RU" altLang="ru-RU" sz="3600" b="1" dirty="0" err="1">
                <a:solidFill>
                  <a:srgbClr val="0000FF"/>
                </a:solidFill>
              </a:rPr>
              <a:t>Руска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3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048">
            <a:extLst>
              <a:ext uri="{FF2B5EF4-FFF2-40B4-BE49-F238E27FC236}">
                <a16:creationId xmlns="" xmlns:a16="http://schemas.microsoft.com/office/drawing/2014/main" id="{339B7DED-8916-442C-97E9-E7A48DDB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44973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>
            <a:extLst>
              <a:ext uri="{FF2B5EF4-FFF2-40B4-BE49-F238E27FC236}">
                <a16:creationId xmlns="" xmlns:a16="http://schemas.microsoft.com/office/drawing/2014/main" id="{765757AC-F723-4544-A473-58A81AAA6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2435225"/>
            <a:ext cx="201453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FF"/>
                </a:solidFill>
              </a:rPr>
              <a:t>JEOL-100CX</a:t>
            </a:r>
            <a:endParaRPr lang="ru-RU" altLang="ru-RU" sz="2400" b="1">
              <a:solidFill>
                <a:srgbClr val="0000FF"/>
              </a:solidFill>
            </a:endParaRPr>
          </a:p>
        </p:txBody>
      </p:sp>
      <p:sp>
        <p:nvSpPr>
          <p:cNvPr id="46084" name="Text Box 7">
            <a:extLst>
              <a:ext uri="{FF2B5EF4-FFF2-40B4-BE49-F238E27FC236}">
                <a16:creationId xmlns="" xmlns:a16="http://schemas.microsoft.com/office/drawing/2014/main" id="{AE19EC3B-D2DE-4F8A-B2BB-96FA7EFBB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3890963"/>
            <a:ext cx="13684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ИФТТ РАН</a:t>
            </a:r>
          </a:p>
        </p:txBody>
      </p:sp>
      <p:sp>
        <p:nvSpPr>
          <p:cNvPr id="46085" name="Text Box 8">
            <a:extLst>
              <a:ext uri="{FF2B5EF4-FFF2-40B4-BE49-F238E27FC236}">
                <a16:creationId xmlns="" xmlns:a16="http://schemas.microsoft.com/office/drawing/2014/main" id="{E0C4D125-B688-4134-A193-ED4D451C8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01688"/>
            <a:ext cx="4572000" cy="1385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Современный электронный микроскоп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фирмы </a:t>
            </a:r>
            <a:r>
              <a:rPr lang="en-US" altLang="ru-RU" sz="2800" b="1">
                <a:solidFill>
                  <a:srgbClr val="0000FF"/>
                </a:solidFill>
              </a:rPr>
              <a:t>JEOL (</a:t>
            </a:r>
            <a:r>
              <a:rPr lang="ru-RU" altLang="ru-RU" sz="2800" b="1">
                <a:solidFill>
                  <a:srgbClr val="0000FF"/>
                </a:solidFill>
              </a:rPr>
              <a:t>Япония)</a:t>
            </a:r>
          </a:p>
        </p:txBody>
      </p:sp>
      <p:sp>
        <p:nvSpPr>
          <p:cNvPr id="46086" name="Text Box 9">
            <a:extLst>
              <a:ext uri="{FF2B5EF4-FFF2-40B4-BE49-F238E27FC236}">
                <a16:creationId xmlns="" xmlns:a16="http://schemas.microsoft.com/office/drawing/2014/main" id="{5141EEAE-89C1-4095-B80C-F4F94E69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200400"/>
            <a:ext cx="42576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Рабочее напряжение 100 </a:t>
            </a:r>
            <a:r>
              <a:rPr lang="en-US" altLang="ru-RU" sz="2400">
                <a:solidFill>
                  <a:srgbClr val="0000FF"/>
                </a:solidFill>
              </a:rPr>
              <a:t>kV</a:t>
            </a:r>
            <a:endParaRPr lang="ru-RU" altLang="ru-RU" sz="2400">
              <a:solidFill>
                <a:srgbClr val="0000FF"/>
              </a:solidFill>
            </a:endParaRPr>
          </a:p>
        </p:txBody>
      </p:sp>
      <p:pic>
        <p:nvPicPr>
          <p:cNvPr id="7" name="Picture 4" descr="TEM-1">
            <a:extLst>
              <a:ext uri="{FF2B5EF4-FFF2-40B4-BE49-F238E27FC236}">
                <a16:creationId xmlns="" xmlns:a16="http://schemas.microsoft.com/office/drawing/2014/main" id="{512E4932-29D0-4ADE-9FFC-7C728DEE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4581525"/>
            <a:ext cx="32956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/>
      <p:bldP spid="46084" grpId="0" animBg="1"/>
      <p:bldP spid="46085" grpId="0" animBg="1"/>
      <p:bldP spid="4608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E:\Educations\MSU\2019-2020\Рисунки к лекциям\Схема ЭМс.tif">
            <a:extLst>
              <a:ext uri="{FF2B5EF4-FFF2-40B4-BE49-F238E27FC236}">
                <a16:creationId xmlns="" xmlns:a16="http://schemas.microsoft.com/office/drawing/2014/main" id="{85FAE709-C5B7-418B-80A1-436CF4B2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64704"/>
            <a:ext cx="54483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306300-55F0-443F-B419-216CDED2D03A}"/>
              </a:ext>
            </a:extLst>
          </p:cNvPr>
          <p:cNvSpPr txBox="1"/>
          <p:nvPr/>
        </p:nvSpPr>
        <p:spPr>
          <a:xfrm>
            <a:off x="-7464" y="0"/>
            <a:ext cx="915146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CC"/>
                </a:solidFill>
              </a:rPr>
              <a:t>Схема электронного микроскопа</a:t>
            </a:r>
          </a:p>
        </p:txBody>
      </p:sp>
    </p:spTree>
    <p:extLst>
      <p:ext uri="{BB962C8B-B14F-4D97-AF65-F5344CB8AC3E}">
        <p14:creationId xmlns:p14="http://schemas.microsoft.com/office/powerpoint/2010/main" val="17869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00" name="Rectangle 164">
            <a:extLst>
              <a:ext uri="{FF2B5EF4-FFF2-40B4-BE49-F238E27FC236}">
                <a16:creationId xmlns="" xmlns:a16="http://schemas.microsoft.com/office/drawing/2014/main" id="{11ADFF3B-3BF4-462C-9A7F-D2F2EF0AC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716338"/>
            <a:ext cx="4536157" cy="244219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5699" name="Rectangle 163">
            <a:extLst>
              <a:ext uri="{FF2B5EF4-FFF2-40B4-BE49-F238E27FC236}">
                <a16:creationId xmlns="" xmlns:a16="http://schemas.microsoft.com/office/drawing/2014/main" id="{662F7FC1-F729-4D75-81DE-28DF84C0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1605"/>
            <a:ext cx="4464149" cy="2267013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65620" name="Group 84">
            <a:extLst>
              <a:ext uri="{FF2B5EF4-FFF2-40B4-BE49-F238E27FC236}">
                <a16:creationId xmlns="" xmlns:a16="http://schemas.microsoft.com/office/drawing/2014/main" id="{BF6AF2AE-677E-4CC5-ADF1-6C882BA31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97693"/>
              </p:ext>
            </p:extLst>
          </p:nvPr>
        </p:nvGraphicFramePr>
        <p:xfrm>
          <a:off x="2196306" y="3748881"/>
          <a:ext cx="4391918" cy="2409652"/>
        </p:xfrm>
        <a:graphic>
          <a:graphicData uri="http://schemas.openxmlformats.org/drawingml/2006/table">
            <a:tbl>
              <a:tblPr/>
              <a:tblGrid>
                <a:gridCol w="776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9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17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E(kV)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</a:t>
                      </a:r>
                      <a:r>
                        <a:rPr kumimoji="0" lang="en-US" sz="18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Å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)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классическая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</a:t>
                      </a:r>
                      <a:r>
                        <a:rPr kumimoji="0" lang="en-US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Å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 релятивистская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0,3876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0,3876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7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0,1226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0,1220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0,0387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0,037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7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0,0193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0,016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5695" name="Group 159">
            <a:extLst>
              <a:ext uri="{FF2B5EF4-FFF2-40B4-BE49-F238E27FC236}">
                <a16:creationId xmlns="" xmlns:a16="http://schemas.microsoft.com/office/drawing/2014/main" id="{E5755954-8AF2-4E77-9BB2-AB3328E70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450946"/>
              </p:ext>
            </p:extLst>
          </p:nvPr>
        </p:nvGraphicFramePr>
        <p:xfrm>
          <a:off x="2196306" y="694058"/>
          <a:ext cx="4319910" cy="2194560"/>
        </p:xfrm>
        <a:graphic>
          <a:graphicData uri="http://schemas.openxmlformats.org/drawingml/2006/table">
            <a:tbl>
              <a:tblPr/>
              <a:tblGrid>
                <a:gridCol w="1922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77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9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лучи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ray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9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УФ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0.4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9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Видимый свет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0.7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0.01 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9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 волны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см – 3-4 км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5696" name="Text Box 160">
            <a:extLst>
              <a:ext uri="{FF2B5EF4-FFF2-40B4-BE49-F238E27FC236}">
                <a16:creationId xmlns="" xmlns:a16="http://schemas.microsoft.com/office/drawing/2014/main" id="{CC1F376A-CE37-4D3F-BD36-6A36F878F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Длины волн электромагнитного излучения</a:t>
            </a:r>
          </a:p>
        </p:txBody>
      </p:sp>
      <p:sp>
        <p:nvSpPr>
          <p:cNvPr id="65697" name="Text Box 161">
            <a:extLst>
              <a:ext uri="{FF2B5EF4-FFF2-40B4-BE49-F238E27FC236}">
                <a16:creationId xmlns="" xmlns:a16="http://schemas.microsoft.com/office/drawing/2014/main" id="{EB88AD15-009B-4FFF-AED4-97AD152B3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0868"/>
            <a:ext cx="9143998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Длины вон электронов различных энергий</a:t>
            </a:r>
          </a:p>
        </p:txBody>
      </p:sp>
      <p:sp>
        <p:nvSpPr>
          <p:cNvPr id="65698" name="Text Box 162">
            <a:extLst>
              <a:ext uri="{FF2B5EF4-FFF2-40B4-BE49-F238E27FC236}">
                <a16:creationId xmlns="" xmlns:a16="http://schemas.microsoft.com/office/drawing/2014/main" id="{97B3DFFD-AB2B-496E-8BCC-0302EE5BE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6663"/>
            <a:ext cx="9143999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1Å=10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-10</a:t>
            </a:r>
            <a:r>
              <a:rPr lang="en-US" altLang="ru-RU" sz="2400" b="1" dirty="0">
                <a:solidFill>
                  <a:srgbClr val="FF0000"/>
                </a:solidFill>
              </a:rPr>
              <a:t>m</a:t>
            </a:r>
            <a:r>
              <a:rPr lang="ru-RU" altLang="ru-RU" sz="2400" b="1" dirty="0">
                <a:solidFill>
                  <a:srgbClr val="FF0000"/>
                </a:solidFill>
              </a:rPr>
              <a:t>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-8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</a:rPr>
              <a:t>cm</a:t>
            </a:r>
            <a:r>
              <a:rPr lang="ru-RU" altLang="ru-RU" sz="2400" b="1" dirty="0">
                <a:solidFill>
                  <a:srgbClr val="FF0000"/>
                </a:solidFill>
              </a:rPr>
              <a:t>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-7</a:t>
            </a:r>
            <a:r>
              <a:rPr lang="en-US" altLang="ru-RU" sz="2400" b="1" dirty="0">
                <a:solidFill>
                  <a:srgbClr val="FF0000"/>
                </a:solidFill>
              </a:rPr>
              <a:t>mm</a:t>
            </a:r>
            <a:r>
              <a:rPr lang="ru-RU" altLang="ru-RU" sz="2400" b="1" dirty="0">
                <a:solidFill>
                  <a:srgbClr val="FF0000"/>
                </a:solidFill>
              </a:rPr>
              <a:t>;</a:t>
            </a:r>
            <a:r>
              <a:rPr lang="en-US" altLang="ru-RU" sz="2400" b="1" dirty="0">
                <a:solidFill>
                  <a:srgbClr val="FF0000"/>
                </a:solidFill>
              </a:rPr>
              <a:t>   </a:t>
            </a:r>
            <a:r>
              <a:rPr lang="ru-RU" altLang="ru-RU" sz="2400" b="1" dirty="0">
                <a:solidFill>
                  <a:srgbClr val="FF0000"/>
                </a:solidFill>
              </a:rPr>
              <a:t>1</a:t>
            </a:r>
            <a:r>
              <a:rPr lang="ru-RU" altLang="ru-RU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</a:t>
            </a:r>
            <a:r>
              <a:rPr lang="ru-RU" altLang="ru-RU" sz="2400" b="1" dirty="0">
                <a:solidFill>
                  <a:srgbClr val="FF0000"/>
                </a:solidFill>
              </a:rPr>
              <a:t>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-6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</a:rPr>
              <a:t>m</a:t>
            </a:r>
            <a:r>
              <a:rPr lang="ru-RU" altLang="ru-RU" sz="2400" b="1" dirty="0">
                <a:solidFill>
                  <a:srgbClr val="FF0000"/>
                </a:solidFill>
              </a:rPr>
              <a:t>;</a:t>
            </a:r>
            <a:r>
              <a:rPr lang="en-US" altLang="ru-RU" sz="2400" b="1" dirty="0">
                <a:solidFill>
                  <a:srgbClr val="FF0000"/>
                </a:solidFill>
              </a:rPr>
              <a:t>   </a:t>
            </a:r>
            <a:r>
              <a:rPr lang="ru-RU" altLang="ru-RU" sz="2400" b="1" dirty="0">
                <a:solidFill>
                  <a:srgbClr val="FF0000"/>
                </a:solidFill>
              </a:rPr>
              <a:t>1</a:t>
            </a:r>
            <a:r>
              <a:rPr lang="en-US" altLang="ru-RU" sz="2400" b="1" dirty="0">
                <a:solidFill>
                  <a:srgbClr val="FF0000"/>
                </a:solidFill>
              </a:rPr>
              <a:t>nm</a:t>
            </a:r>
            <a:r>
              <a:rPr lang="ru-RU" altLang="ru-RU" sz="2400" b="1" dirty="0">
                <a:solidFill>
                  <a:srgbClr val="FF0000"/>
                </a:solidFill>
              </a:rPr>
              <a:t>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-9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</a:rPr>
              <a:t>m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00" grpId="0" animBg="1"/>
      <p:bldP spid="65699" grpId="0" animBg="1"/>
      <p:bldP spid="65696" grpId="0" animBg="1"/>
      <p:bldP spid="65697" grpId="0" animBg="1"/>
      <p:bldP spid="656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="" xmlns:a16="http://schemas.microsoft.com/office/drawing/2014/main" id="{E5650737-5F05-47BE-B229-CAAF1EEA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752"/>
            <a:ext cx="9144000" cy="37856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Что мы видим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на экране электронного микроскопа</a:t>
            </a:r>
          </a:p>
        </p:txBody>
      </p:sp>
    </p:spTree>
    <p:extLst>
      <p:ext uri="{BB962C8B-B14F-4D97-AF65-F5344CB8AC3E}">
        <p14:creationId xmlns:p14="http://schemas.microsoft.com/office/powerpoint/2010/main" val="3833236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CF58A5D4-8B71-4B48-A355-55FDD1E8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1D5D538E-28F3-4F03-9320-5EA169F68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РАССМОТРИМ ОБЪЕКТ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В ВИДЕ ТОНКОЙ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КРИСТАЛЛИЧЕСКОЙ ПЛАСТИНКИ</a:t>
            </a:r>
            <a:endParaRPr lang="ru-RU" alt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9E877F-00CB-4F14-A27B-3EE38982F31E}"/>
              </a:ext>
            </a:extLst>
          </p:cNvPr>
          <p:cNvSpPr txBox="1"/>
          <p:nvPr/>
        </p:nvSpPr>
        <p:spPr>
          <a:xfrm>
            <a:off x="0" y="1479411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>
                <a:solidFill>
                  <a:srgbClr val="0000FF"/>
                </a:solidFill>
              </a:rPr>
              <a:t>Де-</a:t>
            </a:r>
            <a:r>
              <a:rPr lang="ru-RU" altLang="ru-RU" sz="2400" dirty="0" err="1">
                <a:solidFill>
                  <a:srgbClr val="0000FF"/>
                </a:solidFill>
              </a:rPr>
              <a:t>Бройлевская</a:t>
            </a:r>
            <a:r>
              <a:rPr lang="ru-RU" altLang="ru-RU" sz="2400" dirty="0">
                <a:solidFill>
                  <a:srgbClr val="0000FF"/>
                </a:solidFill>
              </a:rPr>
              <a:t> длина волны электронов в пучке электронного микроскопа в вакууме задается выражением</a:t>
            </a:r>
            <a:endParaRPr lang="ru-RU" sz="2400" dirty="0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519F1A83-EC99-4CD2-ACA9-0BB7CB9ED7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47864" y="2369530"/>
          <a:ext cx="1800200" cy="95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2" name="Equation" r:id="rId3" imgW="787320" imgH="419040" progId="Equation.DSMT4">
                  <p:embed/>
                </p:oleObj>
              </mc:Choice>
              <mc:Fallback>
                <p:oleObj name="Equation" r:id="rId3" imgW="787320" imgH="41904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="" xmlns:a16="http://schemas.microsoft.com/office/drawing/2014/main" id="{519F1A83-EC99-4CD2-ACA9-0BB7CB9ED7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7864" y="2369530"/>
                        <a:ext cx="1800200" cy="95817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F16389-7D13-4B81-9738-C7AE16C3D707}"/>
              </a:ext>
            </a:extLst>
          </p:cNvPr>
          <p:cNvSpPr txBox="1"/>
          <p:nvPr/>
        </p:nvSpPr>
        <p:spPr>
          <a:xfrm>
            <a:off x="0" y="3424932"/>
            <a:ext cx="9144001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</a:rPr>
              <a:t>В объеме кристаллической решетки за счет распределения электронной плотности ρ</a:t>
            </a:r>
            <a:r>
              <a:rPr lang="en-US" sz="2400" dirty="0">
                <a:solidFill>
                  <a:srgbClr val="0000FF"/>
                </a:solidFill>
              </a:rPr>
              <a:t>(r) </a:t>
            </a:r>
            <a:r>
              <a:rPr lang="ru-RU" sz="2400" dirty="0">
                <a:solidFill>
                  <a:srgbClr val="0000FF"/>
                </a:solidFill>
              </a:rPr>
              <a:t>формируется электрическое поле </a:t>
            </a:r>
            <a:r>
              <a:rPr lang="ru-RU" altLang="ru-RU" sz="2400" i="1" dirty="0">
                <a:solidFill>
                  <a:srgbClr val="0000FF"/>
                </a:solidFill>
              </a:rPr>
              <a:t>V(</a:t>
            </a:r>
            <a:r>
              <a:rPr lang="ru-RU" altLang="ru-RU" sz="2400" i="1" dirty="0" err="1">
                <a:solidFill>
                  <a:srgbClr val="0000FF"/>
                </a:solidFill>
              </a:rPr>
              <a:t>x,y,z</a:t>
            </a:r>
            <a:r>
              <a:rPr lang="ru-RU" altLang="ru-RU" sz="2400" i="1" dirty="0">
                <a:solidFill>
                  <a:srgbClr val="0000FF"/>
                </a:solidFill>
              </a:rPr>
              <a:t>)=V(</a:t>
            </a:r>
            <a:r>
              <a:rPr lang="ru-RU" altLang="ru-RU" sz="2400" dirty="0">
                <a:solidFill>
                  <a:srgbClr val="0000FF"/>
                </a:solidFill>
              </a:rPr>
              <a:t>r</a:t>
            </a:r>
            <a:r>
              <a:rPr lang="ru-RU" altLang="ru-RU" sz="2400" i="1" dirty="0">
                <a:solidFill>
                  <a:srgbClr val="0000FF"/>
                </a:solidFill>
              </a:rPr>
              <a:t>). </a:t>
            </a:r>
            <a:r>
              <a:rPr lang="ru-RU" altLang="ru-RU" sz="2400" dirty="0">
                <a:solidFill>
                  <a:srgbClr val="0000FF"/>
                </a:solidFill>
              </a:rPr>
              <a:t>При движении электронов внутри кристалла следует учитывать дополнительное электрическое поле. Тогда выражение, определяющее длину волны электронов </a:t>
            </a:r>
            <a:r>
              <a:rPr lang="el-GR" altLang="ru-RU" sz="2400" dirty="0">
                <a:solidFill>
                  <a:srgbClr val="0000FF"/>
                </a:solidFill>
              </a:rPr>
              <a:t>λ´</a:t>
            </a:r>
            <a:r>
              <a:rPr lang="ru-RU" altLang="ru-RU" sz="2400" dirty="0">
                <a:solidFill>
                  <a:srgbClr val="0000FF"/>
                </a:solidFill>
              </a:rPr>
              <a:t> внутри исследуемого объекта примет вид 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="" xmlns:a16="http://schemas.microsoft.com/office/drawing/2014/main" id="{F4384530-5F81-4AC0-8AF0-0DA3BB8B913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75085" y="5830486"/>
          <a:ext cx="2877035" cy="102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3" name="Equation" r:id="rId5" imgW="1422360" imgH="507960" progId="Equation.DSMT4">
                  <p:embed/>
                </p:oleObj>
              </mc:Choice>
              <mc:Fallback>
                <p:oleObj name="Equation" r:id="rId5" imgW="1422360" imgH="50796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="" xmlns:a16="http://schemas.microsoft.com/office/drawing/2014/main" id="{F4384530-5F81-4AC0-8AF0-0DA3BB8B9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5085" y="5830486"/>
                        <a:ext cx="2877035" cy="1027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>
            <a:extLst>
              <a:ext uri="{FF2B5EF4-FFF2-40B4-BE49-F238E27FC236}">
                <a16:creationId xmlns="" xmlns:a16="http://schemas.microsoft.com/office/drawing/2014/main" id="{18DD8F8C-15FB-4B00-90D3-6307D279E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Следовательно дополнительная разность фаз, приобретаемая электронами при прохождении слоя вещества толщиной </a:t>
            </a:r>
            <a:r>
              <a:rPr lang="ru-RU" altLang="ru-RU" sz="2400" i="1" dirty="0">
                <a:solidFill>
                  <a:srgbClr val="0000FF"/>
                </a:solidFill>
              </a:rPr>
              <a:t>d</a:t>
            </a:r>
            <a:r>
              <a:rPr lang="en-US" altLang="ru-RU" sz="2400" i="1" dirty="0">
                <a:solidFill>
                  <a:srgbClr val="0000FF"/>
                </a:solidFill>
              </a:rPr>
              <a:t>z</a:t>
            </a:r>
            <a:r>
              <a:rPr lang="ru-RU" altLang="ru-RU" sz="2400" i="1" dirty="0">
                <a:solidFill>
                  <a:srgbClr val="0000FF"/>
                </a:solidFill>
              </a:rPr>
              <a:t>,</a:t>
            </a:r>
            <a:r>
              <a:rPr lang="ru-RU" altLang="ru-RU" sz="2400" dirty="0">
                <a:solidFill>
                  <a:srgbClr val="0000FF"/>
                </a:solidFill>
              </a:rPr>
              <a:t> должна определяться, как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384253D7-2CD2-4930-9C2C-7C109912F58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43608" y="4653136"/>
          <a:ext cx="7307885" cy="120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0" name="Equation" r:id="rId3" imgW="2628720" imgH="431640" progId="Equation.DSMT4">
                  <p:embed/>
                </p:oleObj>
              </mc:Choice>
              <mc:Fallback>
                <p:oleObj name="Equation" r:id="rId3" imgW="2628720" imgH="43164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="" xmlns:a16="http://schemas.microsoft.com/office/drawing/2014/main" id="{384253D7-2CD2-4930-9C2C-7C109912F5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4653136"/>
                        <a:ext cx="7307885" cy="120032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DFDAB5-0AB1-4DEC-9B7F-9783FCF8B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1513707"/>
            <a:ext cx="5363691" cy="2988129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="" xmlns:a16="http://schemas.microsoft.com/office/drawing/2014/main" id="{7B62F6E7-EC1A-4644-9A63-6D6DE247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2379"/>
            <a:ext cx="9144000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Написанное выражение для изменения фазы можно упростить, учитывая, что </a:t>
            </a:r>
            <a:r>
              <a:rPr lang="ru-RU" altLang="ru-RU" sz="2400" i="1">
                <a:solidFill>
                  <a:srgbClr val="0000FF"/>
                </a:solidFill>
              </a:rPr>
              <a:t>E&gt;&gt;V</a:t>
            </a:r>
            <a:r>
              <a:rPr lang="ru-RU" altLang="ru-RU" sz="2400" b="1" i="1">
                <a:solidFill>
                  <a:srgbClr val="0000FF"/>
                </a:solidFill>
              </a:rPr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353742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1E3B36-8BF1-4082-AFD0-A97D640F6640}"/>
              </a:ext>
            </a:extLst>
          </p:cNvPr>
          <p:cNvSpPr txBox="1"/>
          <p:nvPr/>
        </p:nvSpPr>
        <p:spPr>
          <a:xfrm>
            <a:off x="1" y="3371242"/>
            <a:ext cx="9144000" cy="9938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5E504561-6378-4DE8-9563-9FAAC97D63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332656"/>
          <a:ext cx="9144000" cy="2840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00" name="Equation" r:id="rId3" imgW="3352680" imgH="1041120" progId="Equation.DSMT4">
                  <p:embed/>
                </p:oleObj>
              </mc:Choice>
              <mc:Fallback>
                <p:oleObj name="Equation" r:id="rId3" imgW="3352680" imgH="104112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5E504561-6378-4DE8-9563-9FAAC97D63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32656"/>
                        <a:ext cx="9144000" cy="28401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54756E0C-0E33-4352-A76C-09B343741C2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5736" y="4437112"/>
          <a:ext cx="45910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01" name="Equation" r:id="rId5" imgW="4590942" imgH="638207" progId="Equation.DSMT4">
                  <p:embed/>
                </p:oleObj>
              </mc:Choice>
              <mc:Fallback>
                <p:oleObj name="Equation" r:id="rId5" imgW="4590942" imgH="638207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54756E0C-0E33-4352-A76C-09B343741C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5736" y="4437112"/>
                        <a:ext cx="4591050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BC4EC4-9068-4F46-83EB-539E08D1FF9C}"/>
              </a:ext>
            </a:extLst>
          </p:cNvPr>
          <p:cNvSpPr txBox="1"/>
          <p:nvPr/>
        </p:nvSpPr>
        <p:spPr>
          <a:xfrm>
            <a:off x="2" y="3429000"/>
            <a:ext cx="914399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Введем </a:t>
            </a:r>
            <a:r>
              <a:rPr lang="en-US" sz="2400" dirty="0"/>
              <a:t>           </a:t>
            </a:r>
            <a:r>
              <a:rPr lang="ru-RU" sz="2400" dirty="0"/>
              <a:t>обозначение          </a:t>
            </a:r>
          </a:p>
          <a:p>
            <a:pPr algn="ctr"/>
            <a:r>
              <a:rPr lang="ru-RU" sz="2400" dirty="0"/>
              <a:t>тогда выражение для фазы примет вид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16C4889A-3201-48C2-AE69-2D4F21534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340257"/>
              </p:ext>
            </p:extLst>
          </p:nvPr>
        </p:nvGraphicFramePr>
        <p:xfrm>
          <a:off x="3851920" y="3371242"/>
          <a:ext cx="792088" cy="588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02" name="Equation" r:id="rId7" imgW="705001" imgH="523983" progId="Equation.DSMT4">
                  <p:embed/>
                </p:oleObj>
              </mc:Choice>
              <mc:Fallback>
                <p:oleObj name="Equation" r:id="rId7" imgW="705001" imgH="523983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="" xmlns:a16="http://schemas.microsoft.com/office/drawing/2014/main" id="{16C4889A-3201-48C2-AE69-2D4F21534E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3371242"/>
                        <a:ext cx="792088" cy="588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31A3C04-5CB4-4287-A127-68E785D2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29200"/>
            <a:ext cx="91440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FF"/>
                </a:solidFill>
              </a:rPr>
              <a:t>Полная фаза, </a:t>
            </a:r>
            <a:r>
              <a:rPr lang="ru-RU" altLang="ru-RU" sz="1800" dirty="0" err="1">
                <a:solidFill>
                  <a:srgbClr val="0000FF"/>
                </a:solidFill>
              </a:rPr>
              <a:t>набегаемая</a:t>
            </a:r>
            <a:r>
              <a:rPr lang="ru-RU" altLang="ru-RU" sz="1800" dirty="0">
                <a:solidFill>
                  <a:srgbClr val="0000FF"/>
                </a:solidFill>
              </a:rPr>
              <a:t> пучком электронов при прохождении всего кристалла толщиной </a:t>
            </a:r>
            <a:r>
              <a:rPr lang="ru-RU" altLang="ru-RU" sz="1800" i="1" dirty="0">
                <a:solidFill>
                  <a:srgbClr val="0000FF"/>
                </a:solidFill>
              </a:rPr>
              <a:t>t, </a:t>
            </a:r>
            <a:r>
              <a:rPr lang="ru-RU" altLang="ru-RU" sz="1800" dirty="0">
                <a:solidFill>
                  <a:srgbClr val="0000FF"/>
                </a:solidFill>
              </a:rPr>
              <a:t>будет определяться интегрированием написанного выше</a:t>
            </a:r>
            <a:r>
              <a:rPr lang="en-US" altLang="ru-RU" sz="1800" dirty="0">
                <a:solidFill>
                  <a:srgbClr val="0000FF"/>
                </a:solidFill>
              </a:rPr>
              <a:t> </a:t>
            </a:r>
            <a:r>
              <a:rPr lang="ru-RU" altLang="ru-RU" sz="1800" dirty="0">
                <a:solidFill>
                  <a:srgbClr val="0000FF"/>
                </a:solidFill>
              </a:rPr>
              <a:t>выражения по всей толщине кристалла т.е. </a:t>
            </a:r>
          </a:p>
        </p:txBody>
      </p:sp>
    </p:spTree>
    <p:extLst>
      <p:ext uri="{BB962C8B-B14F-4D97-AF65-F5344CB8AC3E}">
        <p14:creationId xmlns:p14="http://schemas.microsoft.com/office/powerpoint/2010/main" val="20566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9D552820-4D69-43A9-8950-6BE6936FF0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1916113"/>
          <a:ext cx="71596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75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9D552820-4D69-43A9-8950-6BE6936FF0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1916113"/>
                        <a:ext cx="715962" cy="527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A940A39-68DE-4CFA-99B2-9198C90AA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6838"/>
            <a:ext cx="91440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Полная фаза, набегаемая пучком электронов при прохождении всего кристалла толщиной </a:t>
            </a:r>
            <a:r>
              <a:rPr lang="ru-RU" altLang="ru-RU" sz="1800" i="1">
                <a:solidFill>
                  <a:srgbClr val="0000FF"/>
                </a:solidFill>
              </a:rPr>
              <a:t>t, </a:t>
            </a:r>
            <a:r>
              <a:rPr lang="ru-RU" altLang="ru-RU" sz="1800">
                <a:solidFill>
                  <a:srgbClr val="0000FF"/>
                </a:solidFill>
              </a:rPr>
              <a:t>будет определяться интегрированием написанного выше</a:t>
            </a:r>
            <a:r>
              <a:rPr lang="en-US" altLang="ru-RU" sz="1800">
                <a:solidFill>
                  <a:srgbClr val="0000FF"/>
                </a:solidFill>
              </a:rPr>
              <a:t> </a:t>
            </a:r>
            <a:r>
              <a:rPr lang="ru-RU" altLang="ru-RU" sz="1800">
                <a:solidFill>
                  <a:srgbClr val="0000FF"/>
                </a:solidFill>
              </a:rPr>
              <a:t>выражения по всей толщине кристалла т.е.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C3F55E5-752B-4D51-A81D-5758FEE6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97425"/>
            <a:ext cx="9174163" cy="1323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FF"/>
                </a:solidFill>
              </a:rPr>
              <a:t>Таким образом функция </a:t>
            </a:r>
            <a:r>
              <a:rPr lang="el-GR" altLang="ru-RU" sz="1600">
                <a:solidFill>
                  <a:srgbClr val="0000FF"/>
                </a:solidFill>
              </a:rPr>
              <a:t>φ</a:t>
            </a:r>
            <a:r>
              <a:rPr lang="ru-RU" altLang="ru-RU" sz="1600">
                <a:solidFill>
                  <a:srgbClr val="0000FF"/>
                </a:solidFill>
              </a:rPr>
              <a:t>(</a:t>
            </a:r>
            <a:r>
              <a:rPr lang="en-US" altLang="ru-RU" sz="1600">
                <a:solidFill>
                  <a:srgbClr val="0000FF"/>
                </a:solidFill>
              </a:rPr>
              <a:t>x,y)</a:t>
            </a:r>
            <a:r>
              <a:rPr lang="ru-RU" altLang="ru-RU" sz="1600">
                <a:solidFill>
                  <a:srgbClr val="0000FF"/>
                </a:solidFill>
              </a:rPr>
              <a:t>  представляет собой проекцию распределения электрического потенциала </a:t>
            </a:r>
            <a:r>
              <a:rPr lang="ru-RU" altLang="ru-RU" sz="1600" i="1">
                <a:solidFill>
                  <a:srgbClr val="0000FF"/>
                </a:solidFill>
              </a:rPr>
              <a:t>V(x,y,z)</a:t>
            </a:r>
            <a:r>
              <a:rPr lang="ru-RU" altLang="ru-RU" sz="1600">
                <a:solidFill>
                  <a:srgbClr val="0000FF"/>
                </a:solidFill>
              </a:rPr>
              <a:t> внутри кристалла толщиной </a:t>
            </a:r>
            <a:r>
              <a:rPr lang="ru-RU" altLang="ru-RU" sz="1600" i="1">
                <a:solidFill>
                  <a:srgbClr val="0000FF"/>
                </a:solidFill>
              </a:rPr>
              <a:t>t</a:t>
            </a:r>
            <a:r>
              <a:rPr lang="ru-RU" altLang="ru-RU" sz="1600">
                <a:solidFill>
                  <a:srgbClr val="0000FF"/>
                </a:solidFill>
              </a:rPr>
              <a:t> на плоскость </a:t>
            </a:r>
            <a:r>
              <a:rPr lang="ru-RU" altLang="ru-RU" sz="1600" i="1">
                <a:solidFill>
                  <a:srgbClr val="0000FF"/>
                </a:solidFill>
              </a:rPr>
              <a:t>(x,y) </a:t>
            </a:r>
            <a:r>
              <a:rPr lang="ru-RU" altLang="ru-RU" sz="1600">
                <a:solidFill>
                  <a:srgbClr val="0000FF"/>
                </a:solidFill>
              </a:rPr>
              <a:t>перпендикулярную направления движения электронов. С другой стороны из электродинамики известно, что электрический потенциал </a:t>
            </a:r>
            <a:r>
              <a:rPr lang="ru-RU" altLang="ru-RU" sz="1600" i="1">
                <a:solidFill>
                  <a:srgbClr val="0000FF"/>
                </a:solidFill>
              </a:rPr>
              <a:t>V(x,y,z) </a:t>
            </a:r>
            <a:r>
              <a:rPr lang="ru-RU" altLang="ru-RU" sz="1600">
                <a:solidFill>
                  <a:srgbClr val="0000FF"/>
                </a:solidFill>
              </a:rPr>
              <a:t>связан с распределением электронной плотности в кристаллической решетке уравнением Пуассона  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DCB3A88B-CC25-4F2F-B2B9-2F649F0E17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6230938"/>
          <a:ext cx="28860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76" name="Equation" r:id="rId5" imgW="1167893" imgH="253890" progId="Equation.DSMT4">
                  <p:embed/>
                </p:oleObj>
              </mc:Choice>
              <mc:Fallback>
                <p:oleObj name="Equation" r:id="rId5" imgW="1167893" imgH="25389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="" xmlns:a16="http://schemas.microsoft.com/office/drawing/2014/main" id="{DCB3A88B-CC25-4F2F-B2B9-2F649F0E17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6230938"/>
                        <a:ext cx="2886075" cy="627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="" xmlns:a16="http://schemas.microsoft.com/office/drawing/2014/main" id="{84708CEA-BC71-42D3-ADA4-816FFD658B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36750" y="25400"/>
          <a:ext cx="531495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77" name="Equation" r:id="rId7" imgW="3352680" imgH="1041120" progId="Equation.DSMT4">
                  <p:embed/>
                </p:oleObj>
              </mc:Choice>
              <mc:Fallback>
                <p:oleObj name="Equation" r:id="rId7" imgW="3352680" imgH="104112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="" xmlns:a16="http://schemas.microsoft.com/office/drawing/2014/main" id="{84708CEA-BC71-42D3-ADA4-816FFD658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25400"/>
                        <a:ext cx="5314950" cy="1651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1001FEC8-92CE-4509-AF3E-EA1EF7E27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1400" y="1844675"/>
          <a:ext cx="46021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78" name="Equation" r:id="rId9" imgW="1803400" imgH="254000" progId="Equation.DSMT4">
                  <p:embed/>
                </p:oleObj>
              </mc:Choice>
              <mc:Fallback>
                <p:oleObj name="Equation" r:id="rId9" imgW="1803400" imgH="25400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="" xmlns:a16="http://schemas.microsoft.com/office/drawing/2014/main" id="{1001FEC8-92CE-4509-AF3E-EA1EF7E279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1844675"/>
                        <a:ext cx="4602163" cy="647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D07E6B19-30DC-483E-8CC3-264DB7BF9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5225" y="3716338"/>
          <a:ext cx="42735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79" name="Equation" r:id="rId11" imgW="2387600" imgH="482600" progId="Equation.DSMT4">
                  <p:embed/>
                </p:oleObj>
              </mc:Choice>
              <mc:Fallback>
                <p:oleObj name="Equation" r:id="rId11" imgW="2387600" imgH="48260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="" xmlns:a16="http://schemas.microsoft.com/office/drawing/2014/main" id="{D07E6B19-30DC-483E-8CC3-264DB7BF91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225" y="3716338"/>
                        <a:ext cx="4273550" cy="8651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EEE79B-9678-4585-884E-C93B48CDCED3}"/>
              </a:ext>
            </a:extLst>
          </p:cNvPr>
          <p:cNvSpPr txBox="1"/>
          <p:nvPr/>
        </p:nvSpPr>
        <p:spPr>
          <a:xfrm>
            <a:off x="-15083" y="5258813"/>
            <a:ext cx="9144000" cy="8640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3B5D66-E859-4942-82C7-4160419FA39A}"/>
              </a:ext>
            </a:extLst>
          </p:cNvPr>
          <p:cNvSpPr txBox="1"/>
          <p:nvPr/>
        </p:nvSpPr>
        <p:spPr>
          <a:xfrm>
            <a:off x="0" y="260648"/>
            <a:ext cx="9144000" cy="1656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433818CA-FC7D-46A8-84A5-8C63DA7A04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74422" y="404664"/>
          <a:ext cx="6795155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0" name="Equation" r:id="rId3" imgW="4257557" imgH="857365" progId="Equation.DSMT4">
                  <p:embed/>
                </p:oleObj>
              </mc:Choice>
              <mc:Fallback>
                <p:oleObj name="Equation" r:id="rId3" imgW="4257557" imgH="857365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433818CA-FC7D-46A8-84A5-8C63DA7A04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4422" y="404664"/>
                        <a:ext cx="6795155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031080C-A4F2-4E2E-9E14-391BC620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3" y="2062976"/>
            <a:ext cx="9174163" cy="3046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Таким образом функция </a:t>
            </a:r>
            <a:r>
              <a:rPr lang="el-GR" altLang="ru-RU" sz="2400" dirty="0">
                <a:solidFill>
                  <a:srgbClr val="0000FF"/>
                </a:solidFill>
              </a:rPr>
              <a:t>φ</a:t>
            </a:r>
            <a:r>
              <a:rPr lang="ru-RU" altLang="ru-RU" sz="2400" dirty="0">
                <a:solidFill>
                  <a:srgbClr val="0000FF"/>
                </a:solidFill>
              </a:rPr>
              <a:t>(</a:t>
            </a:r>
            <a:r>
              <a:rPr lang="en-US" altLang="ru-RU" sz="2400" dirty="0" err="1">
                <a:solidFill>
                  <a:srgbClr val="0000FF"/>
                </a:solidFill>
              </a:rPr>
              <a:t>x,y</a:t>
            </a:r>
            <a:r>
              <a:rPr lang="en-US" altLang="ru-RU" sz="2400" dirty="0">
                <a:solidFill>
                  <a:srgbClr val="0000FF"/>
                </a:solidFill>
              </a:rPr>
              <a:t>)</a:t>
            </a:r>
            <a:r>
              <a:rPr lang="ru-RU" altLang="ru-RU" sz="2400" dirty="0">
                <a:solidFill>
                  <a:srgbClr val="0000FF"/>
                </a:solidFill>
              </a:rPr>
              <a:t>  представляет собой проекцию распределения электрического потенциала </a:t>
            </a:r>
            <a:r>
              <a:rPr lang="ru-RU" altLang="ru-RU" sz="2400" i="1" dirty="0">
                <a:solidFill>
                  <a:srgbClr val="0000FF"/>
                </a:solidFill>
              </a:rPr>
              <a:t>V(</a:t>
            </a:r>
            <a:r>
              <a:rPr lang="ru-RU" altLang="ru-RU" sz="2400" i="1" dirty="0" err="1">
                <a:solidFill>
                  <a:srgbClr val="0000FF"/>
                </a:solidFill>
              </a:rPr>
              <a:t>x,y,z</a:t>
            </a:r>
            <a:r>
              <a:rPr lang="ru-RU" altLang="ru-RU" sz="2400" i="1" dirty="0">
                <a:solidFill>
                  <a:srgbClr val="0000FF"/>
                </a:solidFill>
              </a:rPr>
              <a:t>)</a:t>
            </a:r>
            <a:r>
              <a:rPr lang="ru-RU" altLang="ru-RU" sz="2400" dirty="0">
                <a:solidFill>
                  <a:srgbClr val="0000FF"/>
                </a:solidFill>
              </a:rPr>
              <a:t> внутри кристалла толщиной </a:t>
            </a:r>
            <a:r>
              <a:rPr lang="ru-RU" altLang="ru-RU" sz="2400" i="1" dirty="0">
                <a:solidFill>
                  <a:srgbClr val="0000FF"/>
                </a:solidFill>
              </a:rPr>
              <a:t>t</a:t>
            </a:r>
            <a:r>
              <a:rPr lang="ru-RU" altLang="ru-RU" sz="2400" dirty="0">
                <a:solidFill>
                  <a:srgbClr val="0000FF"/>
                </a:solidFill>
              </a:rPr>
              <a:t> на плоскость </a:t>
            </a:r>
            <a:r>
              <a:rPr lang="ru-RU" altLang="ru-RU" sz="2400" i="1" dirty="0">
                <a:solidFill>
                  <a:srgbClr val="0000FF"/>
                </a:solidFill>
              </a:rPr>
              <a:t>(</a:t>
            </a:r>
            <a:r>
              <a:rPr lang="ru-RU" altLang="ru-RU" sz="2400" i="1" dirty="0" err="1">
                <a:solidFill>
                  <a:srgbClr val="0000FF"/>
                </a:solidFill>
              </a:rPr>
              <a:t>x,y</a:t>
            </a:r>
            <a:r>
              <a:rPr lang="ru-RU" altLang="ru-RU" sz="2400" i="1" dirty="0">
                <a:solidFill>
                  <a:srgbClr val="0000FF"/>
                </a:solidFill>
              </a:rPr>
              <a:t>) </a:t>
            </a:r>
            <a:r>
              <a:rPr lang="ru-RU" altLang="ru-RU" sz="2400" dirty="0">
                <a:solidFill>
                  <a:srgbClr val="0000FF"/>
                </a:solidFill>
              </a:rPr>
              <a:t>перпендикулярную направления движения электронов.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С другой стороны из электродинамики известно, что электрический потенциал </a:t>
            </a:r>
            <a:r>
              <a:rPr lang="ru-RU" altLang="ru-RU" sz="2400" i="1" dirty="0">
                <a:solidFill>
                  <a:srgbClr val="0000FF"/>
                </a:solidFill>
              </a:rPr>
              <a:t>V(</a:t>
            </a:r>
            <a:r>
              <a:rPr lang="ru-RU" altLang="ru-RU" sz="2400" i="1" dirty="0" err="1">
                <a:solidFill>
                  <a:srgbClr val="0000FF"/>
                </a:solidFill>
              </a:rPr>
              <a:t>x,y,z</a:t>
            </a:r>
            <a:r>
              <a:rPr lang="ru-RU" altLang="ru-RU" sz="2400" i="1" dirty="0">
                <a:solidFill>
                  <a:srgbClr val="0000FF"/>
                </a:solidFill>
              </a:rPr>
              <a:t>) </a:t>
            </a:r>
            <a:r>
              <a:rPr lang="ru-RU" altLang="ru-RU" sz="2400" dirty="0">
                <a:solidFill>
                  <a:srgbClr val="0000FF"/>
                </a:solidFill>
              </a:rPr>
              <a:t>связан с распределением электронной плотности в кристаллической решетке уравнением Пуассона 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98ED9498-645D-4EC2-A34A-04C51B38FC3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15816" y="5381298"/>
          <a:ext cx="28765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1" name="Equation" r:id="rId5" imgW="2876485" imgH="619284" progId="Equation.DSMT4">
                  <p:embed/>
                </p:oleObj>
              </mc:Choice>
              <mc:Fallback>
                <p:oleObj name="Equation" r:id="rId5" imgW="2876485" imgH="619284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="" xmlns:a16="http://schemas.microsoft.com/office/drawing/2014/main" id="{98ED9498-645D-4EC2-A34A-04C51B38F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816" y="5381298"/>
                        <a:ext cx="2876550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13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691F5F-4AAD-455C-B44B-0F7887381FC5}"/>
              </a:ext>
            </a:extLst>
          </p:cNvPr>
          <p:cNvSpPr txBox="1"/>
          <p:nvPr/>
        </p:nvSpPr>
        <p:spPr>
          <a:xfrm>
            <a:off x="0" y="1536174"/>
            <a:ext cx="9144000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Таким образом на </a:t>
            </a:r>
            <a:r>
              <a:rPr lang="ru-RU" sz="4000" dirty="0" err="1"/>
              <a:t>электронномикроскопическом</a:t>
            </a:r>
            <a:r>
              <a:rPr lang="ru-RU" sz="4000" dirty="0"/>
              <a:t> снимке </a:t>
            </a:r>
          </a:p>
          <a:p>
            <a:pPr algn="ctr"/>
            <a:r>
              <a:rPr lang="ru-RU" sz="4000" dirty="0"/>
              <a:t>мы будем фактически </a:t>
            </a:r>
            <a:r>
              <a:rPr lang="en-US" sz="4000" dirty="0"/>
              <a:t> </a:t>
            </a:r>
            <a:r>
              <a:rPr lang="ru-RU" sz="4000" dirty="0"/>
              <a:t>видеть </a:t>
            </a:r>
            <a:r>
              <a:rPr lang="ru-RU" sz="4000" dirty="0">
                <a:solidFill>
                  <a:srgbClr val="FF0000"/>
                </a:solidFill>
              </a:rPr>
              <a:t>проекцию распределения электронной плотности 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на плоскость </a:t>
            </a:r>
            <a:r>
              <a:rPr lang="en-US" sz="4000" dirty="0">
                <a:solidFill>
                  <a:srgbClr val="FF0000"/>
                </a:solidFill>
              </a:rPr>
              <a:t>XY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331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ЮРАЙТ 2\Корректура\Приложение\Проекции\011-a.tif">
            <a:extLst>
              <a:ext uri="{FF2B5EF4-FFF2-40B4-BE49-F238E27FC236}">
                <a16:creationId xmlns="" xmlns:a16="http://schemas.microsoft.com/office/drawing/2014/main" id="{825BECF6-CE05-4723-86E0-4F214B44F2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3" y="2060848"/>
            <a:ext cx="4716016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5512D4F0-EEF1-488C-8AAE-980B239B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56470"/>
            <a:ext cx="4267862" cy="26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DEA1AC-C157-4A7B-993C-093DED515F42}"/>
              </a:ext>
            </a:extLst>
          </p:cNvPr>
          <p:cNvSpPr txBox="1"/>
          <p:nvPr/>
        </p:nvSpPr>
        <p:spPr>
          <a:xfrm>
            <a:off x="0" y="332656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00FF"/>
                </a:solidFill>
              </a:rPr>
              <a:t>HREM</a:t>
            </a:r>
            <a:r>
              <a:rPr lang="ru-RU" altLang="ru-RU" sz="3200" b="1" dirty="0">
                <a:solidFill>
                  <a:srgbClr val="0000FF"/>
                </a:solidFill>
              </a:rPr>
              <a:t> –</a:t>
            </a:r>
            <a:r>
              <a:rPr lang="en-US" altLang="ru-RU" sz="3200" b="1" dirty="0">
                <a:solidFill>
                  <a:srgbClr val="0000FF"/>
                </a:solidFill>
              </a:rPr>
              <a:t> </a:t>
            </a:r>
            <a:r>
              <a:rPr lang="ru-RU" altLang="ru-RU" sz="3200" b="1" dirty="0">
                <a:solidFill>
                  <a:srgbClr val="0000FF"/>
                </a:solidFill>
              </a:rPr>
              <a:t>изображение</a:t>
            </a:r>
            <a:r>
              <a:rPr lang="en-US" altLang="ru-RU" sz="3200" b="1" dirty="0">
                <a:solidFill>
                  <a:srgbClr val="0000FF"/>
                </a:solidFill>
              </a:rPr>
              <a:t> </a:t>
            </a:r>
            <a:endParaRPr lang="ru-RU" altLang="ru-RU" sz="3200" b="1" dirty="0">
              <a:solidFill>
                <a:srgbClr val="0000FF"/>
              </a:solidFill>
            </a:endParaRPr>
          </a:p>
          <a:p>
            <a:pPr algn="ctr"/>
            <a:r>
              <a:rPr lang="ru-RU" altLang="ru-RU" sz="3200" b="1" dirty="0">
                <a:solidFill>
                  <a:srgbClr val="0000FF"/>
                </a:solidFill>
              </a:rPr>
              <a:t>проекции монокристалла кремния </a:t>
            </a:r>
          </a:p>
          <a:p>
            <a:pPr algn="ctr"/>
            <a:r>
              <a:rPr lang="ru-RU" altLang="ru-RU" sz="3200" b="1" dirty="0">
                <a:solidFill>
                  <a:srgbClr val="0000FF"/>
                </a:solidFill>
              </a:rPr>
              <a:t>на плоскость (110)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858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997874C4-7C5E-4502-953D-DB7A4BE9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3300"/>
            <a:ext cx="65532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>
            <a:extLst>
              <a:ext uri="{FF2B5EF4-FFF2-40B4-BE49-F238E27FC236}">
                <a16:creationId xmlns="" xmlns:a16="http://schemas.microsoft.com/office/drawing/2014/main" id="{C9AD6209-C657-4E79-9430-979366C68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-15875"/>
            <a:ext cx="9129712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FF"/>
                </a:solidFill>
              </a:rPr>
              <a:t>HREM</a:t>
            </a:r>
            <a:r>
              <a:rPr lang="ru-RU" altLang="ru-RU" sz="2400" b="1" dirty="0">
                <a:solidFill>
                  <a:srgbClr val="0000FF"/>
                </a:solidFill>
              </a:rPr>
              <a:t> -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  <a:r>
              <a:rPr lang="ru-RU" altLang="ru-RU" sz="2400" b="1" dirty="0">
                <a:solidFill>
                  <a:srgbClr val="0000FF"/>
                </a:solidFill>
              </a:rPr>
              <a:t>изображение ядра краевой дислокации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в монокристалле германия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1217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1">
            <a:extLst>
              <a:ext uri="{FF2B5EF4-FFF2-40B4-BE49-F238E27FC236}">
                <a16:creationId xmlns="" xmlns:a16="http://schemas.microsoft.com/office/drawing/2014/main" id="{0E5BE3D2-8364-4C57-9232-22DEFFB95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848"/>
            <a:ext cx="9144000" cy="23083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Методы получения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высокого напряжения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применяемые в ЭМ</a:t>
            </a:r>
          </a:p>
        </p:txBody>
      </p:sp>
    </p:spTree>
    <p:extLst>
      <p:ext uri="{BB962C8B-B14F-4D97-AF65-F5344CB8AC3E}">
        <p14:creationId xmlns:p14="http://schemas.microsoft.com/office/powerpoint/2010/main" val="95348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9" name="Group 399">
            <a:extLst>
              <a:ext uri="{FF2B5EF4-FFF2-40B4-BE49-F238E27FC236}">
                <a16:creationId xmlns="" xmlns:a16="http://schemas.microsoft.com/office/drawing/2014/main" id="{AE97DA32-396F-4A43-B1B9-00DB07791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907265"/>
              </p:ext>
            </p:extLst>
          </p:nvPr>
        </p:nvGraphicFramePr>
        <p:xfrm>
          <a:off x="0" y="1556792"/>
          <a:ext cx="9143999" cy="5277392"/>
        </p:xfrm>
        <a:graphic>
          <a:graphicData uri="http://schemas.openxmlformats.org/drawingml/2006/table">
            <a:tbl>
              <a:tblPr/>
              <a:tblGrid>
                <a:gridCol w="1547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92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75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57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69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769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3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Множитель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Префикс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Множитель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Префикс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5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Обозначение русское, международное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Обозначение русское, международное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ru-RU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деци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санти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милли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гига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ru-RU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мега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Нано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кило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Пико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гекто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-15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фемто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-18</a:t>
                      </a:r>
                      <a:endParaRPr kumimoji="0" lang="ru-RU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атто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2" marR="91452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0190" name="Rectangle 383">
            <a:extLst>
              <a:ext uri="{FF2B5EF4-FFF2-40B4-BE49-F238E27FC236}">
                <a16:creationId xmlns="" xmlns:a16="http://schemas.microsoft.com/office/drawing/2014/main" id="{368BC9C1-39AE-4322-B1A5-528FEE4BC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5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0191" name="Text Box 401">
            <a:extLst>
              <a:ext uri="{FF2B5EF4-FFF2-40B4-BE49-F238E27FC236}">
                <a16:creationId xmlns="" xmlns:a16="http://schemas.microsoft.com/office/drawing/2014/main" id="{C6716C1D-8AF3-4848-B8CA-1E43B60B5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13849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Множительные префиксы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к единицам измерения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(названия и обозначения)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050A364-4213-4C0A-B631-C8E67D004728}"/>
              </a:ext>
            </a:extLst>
          </p:cNvPr>
          <p:cNvCxnSpPr/>
          <p:nvPr/>
        </p:nvCxnSpPr>
        <p:spPr>
          <a:xfrm>
            <a:off x="4355976" y="1556792"/>
            <a:ext cx="0" cy="52773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1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90" grpId="0"/>
      <p:bldP spid="9019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ig 215 a">
            <a:extLst>
              <a:ext uri="{FF2B5EF4-FFF2-40B4-BE49-F238E27FC236}">
                <a16:creationId xmlns="" xmlns:a16="http://schemas.microsoft.com/office/drawing/2014/main" id="{647FE34E-4AB4-458A-AF47-0567AFDC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530225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="" xmlns:a16="http://schemas.microsoft.com/office/drawing/2014/main" id="{68773B04-5C9C-4346-A5B8-639EECC4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25" y="1504950"/>
            <a:ext cx="3548063" cy="1465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Схематическое изображение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колонны микроскопа </a:t>
            </a:r>
            <a:endParaRPr lang="en-US" altLang="ru-RU" sz="18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00FF"/>
                </a:solidFill>
              </a:rPr>
              <a:t>AEI Kratos EM7 </a:t>
            </a:r>
            <a:endParaRPr lang="ru-RU" altLang="ru-RU" sz="18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 его блока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высоковольтного питания</a:t>
            </a:r>
            <a:r>
              <a:rPr lang="ru-RU" altLang="ru-RU" sz="1800"/>
              <a:t> </a:t>
            </a:r>
          </a:p>
        </p:txBody>
      </p:sp>
      <p:sp>
        <p:nvSpPr>
          <p:cNvPr id="61444" name="Text Box 6">
            <a:extLst>
              <a:ext uri="{FF2B5EF4-FFF2-40B4-BE49-F238E27FC236}">
                <a16:creationId xmlns="" xmlns:a16="http://schemas.microsoft.com/office/drawing/2014/main" id="{547D5384-56B6-4D77-B242-322E5518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24" y="3736975"/>
            <a:ext cx="3548063" cy="915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Генератор высокого напряжения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0000FF"/>
                </a:solidFill>
              </a:rPr>
              <a:t>Кокрофта-Уолтона</a:t>
            </a:r>
            <a:endParaRPr lang="ru-RU" altLang="ru-RU" sz="1800" b="1" dirty="0">
              <a:solidFill>
                <a:srgbClr val="0000FF"/>
              </a:solidFill>
            </a:endParaRPr>
          </a:p>
        </p:txBody>
      </p:sp>
      <p:sp>
        <p:nvSpPr>
          <p:cNvPr id="61445" name="AutoShape 7">
            <a:extLst>
              <a:ext uri="{FF2B5EF4-FFF2-40B4-BE49-F238E27FC236}">
                <a16:creationId xmlns="" xmlns:a16="http://schemas.microsoft.com/office/drawing/2014/main" id="{D50EAA5A-05E0-4B59-9401-469259CA1D1E}"/>
              </a:ext>
            </a:extLst>
          </p:cNvPr>
          <p:cNvSpPr>
            <a:spLocks noChangeArrowheads="1"/>
          </p:cNvSpPr>
          <p:nvPr/>
        </p:nvSpPr>
        <p:spPr bwMode="auto">
          <a:xfrm rot="3533471">
            <a:off x="4186236" y="2768548"/>
            <a:ext cx="2232025" cy="215900"/>
          </a:xfrm>
          <a:prstGeom prst="leftArrow">
            <a:avLst>
              <a:gd name="adj1" fmla="val 50000"/>
              <a:gd name="adj2" fmla="val 2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3032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6EF93721-FA73-4FA6-83F7-64B00E07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2159000"/>
            <a:ext cx="3455987" cy="1201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схема использующая для выпрямления тока кенотрон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13FC650B-9B5F-4B5D-B5B0-932AE3B05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5000625"/>
            <a:ext cx="3455987" cy="156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схема выпрямителя на полупроводниковом диоде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A6F29E69-3CF0-4D12-80D6-D8157ABE4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Принципиальная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однополупериодного выпрямителя</a:t>
            </a:r>
          </a:p>
        </p:txBody>
      </p:sp>
      <p:pic>
        <p:nvPicPr>
          <p:cNvPr id="95237" name="Picture 7">
            <a:extLst>
              <a:ext uri="{FF2B5EF4-FFF2-40B4-BE49-F238E27FC236}">
                <a16:creationId xmlns="" xmlns:a16="http://schemas.microsoft.com/office/drawing/2014/main" id="{7C3C4269-FF03-4736-9FF9-CC006B20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5484813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8">
            <a:extLst>
              <a:ext uri="{FF2B5EF4-FFF2-40B4-BE49-F238E27FC236}">
                <a16:creationId xmlns="" xmlns:a16="http://schemas.microsoft.com/office/drawing/2014/main" id="{6ABA083C-1DB3-449C-BFE6-29822D7F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238"/>
            <a:ext cx="5484813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8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Без имени2a1a.bmp">
            <a:extLst>
              <a:ext uri="{FF2B5EF4-FFF2-40B4-BE49-F238E27FC236}">
                <a16:creationId xmlns="" xmlns:a16="http://schemas.microsoft.com/office/drawing/2014/main" id="{C424FBA0-0920-4A7E-90A4-1826C394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16865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E:\Без имени2a1b.bmp">
            <a:extLst>
              <a:ext uri="{FF2B5EF4-FFF2-40B4-BE49-F238E27FC236}">
                <a16:creationId xmlns="" xmlns:a16="http://schemas.microsoft.com/office/drawing/2014/main" id="{9BCEB011-F424-4153-8477-71EDFD39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18" y="620689"/>
            <a:ext cx="583161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1">
            <a:extLst>
              <a:ext uri="{FF2B5EF4-FFF2-40B4-BE49-F238E27FC236}">
                <a16:creationId xmlns="" xmlns:a16="http://schemas.microsoft.com/office/drawing/2014/main" id="{1F80D6F7-08C8-4760-A7E1-1D5EDEA0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8"/>
            <a:ext cx="9144000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Схемы двухполупериодного выпрямителя</a:t>
            </a:r>
          </a:p>
        </p:txBody>
      </p:sp>
      <p:sp>
        <p:nvSpPr>
          <p:cNvPr id="64517" name="TextBox 2">
            <a:extLst>
              <a:ext uri="{FF2B5EF4-FFF2-40B4-BE49-F238E27FC236}">
                <a16:creationId xmlns="" xmlns:a16="http://schemas.microsoft.com/office/drawing/2014/main" id="{B4C5D20A-D9C0-4AE5-BBDE-DCA191FCF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78540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а)-схема с двумя вакуумными диодами;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б)-схема с двойным вакуумным диодом;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в)-</a:t>
            </a:r>
            <a:r>
              <a:rPr lang="ru-RU" altLang="ru-RU" sz="1800" b="1" dirty="0" err="1">
                <a:solidFill>
                  <a:srgbClr val="0000FF"/>
                </a:solidFill>
              </a:rPr>
              <a:t>двухполупериодная</a:t>
            </a:r>
            <a:r>
              <a:rPr lang="ru-RU" altLang="ru-RU" sz="1800" b="1" dirty="0">
                <a:solidFill>
                  <a:srgbClr val="0000FF"/>
                </a:solidFill>
              </a:rPr>
              <a:t> схема с полупроводниковыми диодами</a:t>
            </a:r>
          </a:p>
        </p:txBody>
      </p:sp>
    </p:spTree>
    <p:extLst>
      <p:ext uri="{BB962C8B-B14F-4D97-AF65-F5344CB8AC3E}">
        <p14:creationId xmlns:p14="http://schemas.microsoft.com/office/powerpoint/2010/main" val="1474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45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7F34456-CC68-4320-82E7-5993403A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997"/>
            <a:ext cx="4597102" cy="2376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3ABC6C-FB5B-4C29-9154-28C1A893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297" y="700997"/>
            <a:ext cx="3870757" cy="237626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="" xmlns:a16="http://schemas.microsoft.com/office/drawing/2014/main" id="{E586F9A0-88CD-4136-9AB9-8F1BC3FB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8"/>
            <a:ext cx="9144000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Схемы двухполупериодного выпрямителя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5D035F6-50F0-4C02-9BE9-C6D40080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364" y="3253492"/>
            <a:ext cx="41814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7BDA5F-70FF-47CA-BFE2-27FDCBAB6BE3}"/>
              </a:ext>
            </a:extLst>
          </p:cNvPr>
          <p:cNvSpPr txBox="1"/>
          <p:nvPr/>
        </p:nvSpPr>
        <p:spPr>
          <a:xfrm>
            <a:off x="0" y="0"/>
            <a:ext cx="9144000" cy="13239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dirty="0" err="1">
                <a:solidFill>
                  <a:schemeClr val="bg1">
                    <a:lumMod val="75000"/>
                  </a:schemeClr>
                </a:solidFill>
              </a:rPr>
              <a:t>Двухполупериодный</a:t>
            </a:r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 выпрямитель мостикового типа</a:t>
            </a:r>
          </a:p>
        </p:txBody>
      </p:sp>
      <p:pic>
        <p:nvPicPr>
          <p:cNvPr id="97283" name="Picture 2">
            <a:extLst>
              <a:ext uri="{FF2B5EF4-FFF2-40B4-BE49-F238E27FC236}">
                <a16:creationId xmlns="" xmlns:a16="http://schemas.microsoft.com/office/drawing/2014/main" id="{D7A3D086-54DC-4703-82E5-00882BB5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557338"/>
            <a:ext cx="613092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428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="" xmlns:a16="http://schemas.microsoft.com/office/drawing/2014/main" id="{4F6DAF6A-3429-4F99-B0C4-13D23662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2106622"/>
            <a:ext cx="57054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055D45E3-E804-49A8-B977-4ADD8B7E9C89}"/>
              </a:ext>
            </a:extLst>
          </p:cNvPr>
          <p:cNvCxnSpPr/>
          <p:nvPr/>
        </p:nvCxnSpPr>
        <p:spPr>
          <a:xfrm>
            <a:off x="3419474" y="5629284"/>
            <a:ext cx="71913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9297D743-AB31-4EEE-BDDA-05C053C1C51C}"/>
              </a:ext>
            </a:extLst>
          </p:cNvPr>
          <p:cNvCxnSpPr/>
          <p:nvPr/>
        </p:nvCxnSpPr>
        <p:spPr>
          <a:xfrm flipV="1">
            <a:off x="4571999" y="4189422"/>
            <a:ext cx="503238" cy="5048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2F25ABD4-63F7-450D-86EB-791A50F3375C}"/>
              </a:ext>
            </a:extLst>
          </p:cNvPr>
          <p:cNvCxnSpPr/>
          <p:nvPr/>
        </p:nvCxnSpPr>
        <p:spPr>
          <a:xfrm>
            <a:off x="6875462" y="4910147"/>
            <a:ext cx="0" cy="719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9056B0A9-F8A9-4741-B258-73F2A20912ED}"/>
              </a:ext>
            </a:extLst>
          </p:cNvPr>
          <p:cNvCxnSpPr/>
          <p:nvPr/>
        </p:nvCxnSpPr>
        <p:spPr>
          <a:xfrm flipH="1">
            <a:off x="4571999" y="6134109"/>
            <a:ext cx="79216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55B567A5-E145-4697-89D6-8383C601C19B}"/>
              </a:ext>
            </a:extLst>
          </p:cNvPr>
          <p:cNvCxnSpPr/>
          <p:nvPr/>
        </p:nvCxnSpPr>
        <p:spPr>
          <a:xfrm flipV="1">
            <a:off x="2914649" y="4478347"/>
            <a:ext cx="0" cy="792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EE4B8914-610C-4226-844E-CB553646E9C5}"/>
              </a:ext>
            </a:extLst>
          </p:cNvPr>
          <p:cNvCxnSpPr/>
          <p:nvPr/>
        </p:nvCxnSpPr>
        <p:spPr>
          <a:xfrm flipV="1">
            <a:off x="3203574" y="2820997"/>
            <a:ext cx="576263" cy="5762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3F0814CA-057B-4B33-87F2-15099E9678CF}"/>
              </a:ext>
            </a:extLst>
          </p:cNvPr>
          <p:cNvCxnSpPr/>
          <p:nvPr/>
        </p:nvCxnSpPr>
        <p:spPr>
          <a:xfrm flipH="1">
            <a:off x="2914649" y="2462222"/>
            <a:ext cx="7207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F6EB1E-E660-491E-BCF4-73D89A398382}"/>
              </a:ext>
            </a:extLst>
          </p:cNvPr>
          <p:cNvSpPr txBox="1"/>
          <p:nvPr/>
        </p:nvSpPr>
        <p:spPr>
          <a:xfrm>
            <a:off x="0" y="-2264"/>
            <a:ext cx="9144000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CC"/>
                </a:solidFill>
              </a:rPr>
              <a:t>Работа диодов в двух </a:t>
            </a:r>
            <a:r>
              <a:rPr lang="ru-RU" sz="3600" b="1" dirty="0" err="1">
                <a:solidFill>
                  <a:srgbClr val="0000CC"/>
                </a:solidFill>
              </a:rPr>
              <a:t>полупериодной</a:t>
            </a:r>
            <a:r>
              <a:rPr lang="ru-RU" sz="3600" b="1" dirty="0">
                <a:solidFill>
                  <a:srgbClr val="0000CC"/>
                </a:solidFill>
              </a:rPr>
              <a:t> схеме выпрямителя при смене знака входного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37031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="" xmlns:a16="http://schemas.microsoft.com/office/drawing/2014/main" id="{DEAB1F1D-87AF-4B87-967C-058D1FE3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124075"/>
            <a:ext cx="56959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D2E11F15-0D30-4ADF-B15E-EF6375E3C1AD}"/>
              </a:ext>
            </a:extLst>
          </p:cNvPr>
          <p:cNvCxnSpPr/>
          <p:nvPr/>
        </p:nvCxnSpPr>
        <p:spPr>
          <a:xfrm>
            <a:off x="3059113" y="2474912"/>
            <a:ext cx="7207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0E3A2109-7E53-49BE-B23E-76F982D197DA}"/>
              </a:ext>
            </a:extLst>
          </p:cNvPr>
          <p:cNvCxnSpPr/>
          <p:nvPr/>
        </p:nvCxnSpPr>
        <p:spPr>
          <a:xfrm>
            <a:off x="5219700" y="2763837"/>
            <a:ext cx="576263" cy="5762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D499B308-6CDE-4B4C-BDA4-9ACC3534766B}"/>
              </a:ext>
            </a:extLst>
          </p:cNvPr>
          <p:cNvCxnSpPr/>
          <p:nvPr/>
        </p:nvCxnSpPr>
        <p:spPr>
          <a:xfrm>
            <a:off x="6875463" y="4851400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DA3F2394-048C-44B2-BDA8-CBBEF997F21B}"/>
              </a:ext>
            </a:extLst>
          </p:cNvPr>
          <p:cNvCxnSpPr/>
          <p:nvPr/>
        </p:nvCxnSpPr>
        <p:spPr>
          <a:xfrm flipH="1">
            <a:off x="4356100" y="6219825"/>
            <a:ext cx="863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F08664EE-3846-4011-B14A-770ADD586412}"/>
              </a:ext>
            </a:extLst>
          </p:cNvPr>
          <p:cNvCxnSpPr/>
          <p:nvPr/>
        </p:nvCxnSpPr>
        <p:spPr>
          <a:xfrm flipV="1">
            <a:off x="3348038" y="4851400"/>
            <a:ext cx="0" cy="792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B0523A53-3B6F-49A3-B545-5D7928CA5F89}"/>
              </a:ext>
            </a:extLst>
          </p:cNvPr>
          <p:cNvCxnSpPr/>
          <p:nvPr/>
        </p:nvCxnSpPr>
        <p:spPr>
          <a:xfrm>
            <a:off x="3851275" y="4203700"/>
            <a:ext cx="576263" cy="5762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CCED183B-4699-4A7D-95D3-FF75CDA1456A}"/>
              </a:ext>
            </a:extLst>
          </p:cNvPr>
          <p:cNvCxnSpPr/>
          <p:nvPr/>
        </p:nvCxnSpPr>
        <p:spPr>
          <a:xfrm flipH="1">
            <a:off x="3563938" y="5643562"/>
            <a:ext cx="5762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DFC5AC2-868B-49C3-897E-76698F231B8F}"/>
              </a:ext>
            </a:extLst>
          </p:cNvPr>
          <p:cNvSpPr txBox="1"/>
          <p:nvPr/>
        </p:nvSpPr>
        <p:spPr>
          <a:xfrm>
            <a:off x="0" y="-2264"/>
            <a:ext cx="9144000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CC"/>
                </a:solidFill>
              </a:rPr>
              <a:t>Работа диодов в двух </a:t>
            </a:r>
            <a:r>
              <a:rPr lang="ru-RU" sz="3600" b="1" dirty="0" err="1">
                <a:solidFill>
                  <a:srgbClr val="0000CC"/>
                </a:solidFill>
              </a:rPr>
              <a:t>полупериодной</a:t>
            </a:r>
            <a:r>
              <a:rPr lang="ru-RU" sz="3600" b="1" dirty="0">
                <a:solidFill>
                  <a:srgbClr val="0000CC"/>
                </a:solidFill>
              </a:rPr>
              <a:t> схеме выпрямителя при смене знака входного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368944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Untitled-2.bmp">
            <a:extLst>
              <a:ext uri="{FF2B5EF4-FFF2-40B4-BE49-F238E27FC236}">
                <a16:creationId xmlns="" xmlns:a16="http://schemas.microsoft.com/office/drawing/2014/main" id="{4AB06961-F48D-4CC3-8BC1-9DE26299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788"/>
            <a:ext cx="371160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1">
            <a:extLst>
              <a:ext uri="{FF2B5EF4-FFF2-40B4-BE49-F238E27FC236}">
                <a16:creationId xmlns="" xmlns:a16="http://schemas.microsoft.com/office/drawing/2014/main" id="{97A8E657-ACB7-4535-9C5A-CE66B36BB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Различные схемы сглаживающих фильтров</a:t>
            </a:r>
          </a:p>
        </p:txBody>
      </p:sp>
      <p:pic>
        <p:nvPicPr>
          <p:cNvPr id="66564" name="Picture 3" descr="E:\Без имени5a1a.bmp">
            <a:extLst>
              <a:ext uri="{FF2B5EF4-FFF2-40B4-BE49-F238E27FC236}">
                <a16:creationId xmlns="" xmlns:a16="http://schemas.microsoft.com/office/drawing/2014/main" id="{98621B42-A995-4F59-AD7B-F931B2B4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708275"/>
            <a:ext cx="480853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2">
            <a:extLst>
              <a:ext uri="{FF2B5EF4-FFF2-40B4-BE49-F238E27FC236}">
                <a16:creationId xmlns="" xmlns:a16="http://schemas.microsoft.com/office/drawing/2014/main" id="{C138A596-A465-49A5-A527-45D39B93D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229225"/>
            <a:ext cx="4246563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Сглаживание пульсаций фильтром</a:t>
            </a:r>
          </a:p>
        </p:txBody>
      </p:sp>
    </p:spTree>
    <p:extLst>
      <p:ext uri="{BB962C8B-B14F-4D97-AF65-F5344CB8AC3E}">
        <p14:creationId xmlns:p14="http://schemas.microsoft.com/office/powerpoint/2010/main" val="2409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>
            <a:extLst>
              <a:ext uri="{FF2B5EF4-FFF2-40B4-BE49-F238E27FC236}">
                <a16:creationId xmlns="" xmlns:a16="http://schemas.microsoft.com/office/drawing/2014/main" id="{2CA24B8D-4F75-4929-8224-DE3B486C0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736"/>
            <a:ext cx="9144000" cy="54784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>
                <a:solidFill>
                  <a:srgbClr val="0000FF"/>
                </a:solidFill>
              </a:rPr>
              <a:t>Генератор </a:t>
            </a:r>
            <a:r>
              <a:rPr lang="ru-RU" altLang="ru-RU" sz="2500" b="1" dirty="0" err="1">
                <a:solidFill>
                  <a:srgbClr val="0000FF"/>
                </a:solidFill>
              </a:rPr>
              <a:t>Кокрофта-Уолтона</a:t>
            </a:r>
            <a:r>
              <a:rPr lang="ru-RU" altLang="ru-RU" sz="2500" dirty="0">
                <a:solidFill>
                  <a:srgbClr val="0000FF"/>
                </a:solidFill>
              </a:rPr>
              <a:t> — </a:t>
            </a:r>
            <a:r>
              <a:rPr lang="ru-RU" altLang="ru-RU" sz="2500" b="1" dirty="0">
                <a:solidFill>
                  <a:srgbClr val="0000FF"/>
                </a:solidFill>
              </a:rPr>
              <a:t>УМНОЖИТЕЛЬ НАПРЯЖНИЯ</a:t>
            </a:r>
            <a:r>
              <a:rPr lang="ru-RU" altLang="ru-RU" sz="2500" dirty="0">
                <a:solidFill>
                  <a:srgbClr val="0000FF"/>
                </a:solidFill>
              </a:rPr>
              <a:t>, преобразующий переменное или пульсирующее постоянное напряжение в высокое постоянное напряжение. Генератор строится из лестницы конденсаторов и диодов. В отличие от трансформаторных схем такой метод не требует тяжёлого сердечника и серьёзной изоляции, так как напряжения на всех ступенях равны. Используя только конденсаторы и диоды, генераторы такого типа могут преобразовывать относительно низкое напряжение в очень высокое, при этом оказываясь много легче и дешевле по сравнению с трансформаторами. Ещё одним преимуществом является возможность снять напряжение с любой ступени схемы, так же как в многоотводном трансформаторе.</a:t>
            </a:r>
          </a:p>
        </p:txBody>
      </p:sp>
      <p:sp>
        <p:nvSpPr>
          <p:cNvPr id="67587" name="TextBox 2">
            <a:extLst>
              <a:ext uri="{FF2B5EF4-FFF2-40B4-BE49-F238E27FC236}">
                <a16:creationId xmlns="" xmlns:a16="http://schemas.microsoft.com/office/drawing/2014/main" id="{E9BD9E68-260D-419E-9F24-974F76EE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Генератор Кокрофта-Уолтона</a:t>
            </a:r>
            <a:endParaRPr lang="ru-RU" altLang="ru-RU" sz="4400" b="1"/>
          </a:p>
        </p:txBody>
      </p:sp>
    </p:spTree>
    <p:extLst>
      <p:ext uri="{BB962C8B-B14F-4D97-AF65-F5344CB8AC3E}">
        <p14:creationId xmlns:p14="http://schemas.microsoft.com/office/powerpoint/2010/main" val="258395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8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ED007FC-EC70-498E-85DB-19BFF07C1CDA}"/>
              </a:ext>
            </a:extLst>
          </p:cNvPr>
          <p:cNvSpPr/>
          <p:nvPr/>
        </p:nvSpPr>
        <p:spPr>
          <a:xfrm>
            <a:off x="0" y="1012954"/>
            <a:ext cx="9144000" cy="483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00FF"/>
                </a:solidFill>
              </a:rPr>
              <a:t>Генераторы </a:t>
            </a:r>
            <a:r>
              <a:rPr lang="ru-RU" altLang="ru-RU" sz="2800" b="1" dirty="0" err="1">
                <a:solidFill>
                  <a:srgbClr val="0000FF"/>
                </a:solidFill>
              </a:rPr>
              <a:t>Кокрофта-Уолтона</a:t>
            </a:r>
            <a:r>
              <a:rPr lang="ru-RU" altLang="ru-RU" sz="2800" dirty="0">
                <a:solidFill>
                  <a:srgbClr val="0000FF"/>
                </a:solidFill>
              </a:rPr>
              <a:t> применяются во многих областях техники, в частности, в лазерных системах, в источниках высокого напряжения, в системах рентгеновских генераторов излучения, подсветке жидкокристаллических экранов, лампах бегущей волны, ионных насосах, электростатических системах, ионизаторах воздуха, ускорителях частиц, копировальных аппаратах, осциллографах, телевизорах и во многих других устройствах, где необходимо одновременно высокое напряжение и постоянный ток.</a:t>
            </a:r>
          </a:p>
        </p:txBody>
      </p:sp>
    </p:spTree>
    <p:extLst>
      <p:ext uri="{BB962C8B-B14F-4D97-AF65-F5344CB8AC3E}">
        <p14:creationId xmlns:p14="http://schemas.microsoft.com/office/powerpoint/2010/main" val="155028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>
            <a:extLst>
              <a:ext uri="{FF2B5EF4-FFF2-40B4-BE49-F238E27FC236}">
                <a16:creationId xmlns="" xmlns:a16="http://schemas.microsoft.com/office/drawing/2014/main" id="{1241624A-3D12-47BD-9BFE-374DC96F1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775"/>
            <a:ext cx="9144000" cy="28623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Основы геометрической электронной оптики</a:t>
            </a:r>
          </a:p>
        </p:txBody>
      </p:sp>
    </p:spTree>
    <p:extLst>
      <p:ext uri="{BB962C8B-B14F-4D97-AF65-F5344CB8AC3E}">
        <p14:creationId xmlns:p14="http://schemas.microsoft.com/office/powerpoint/2010/main" val="4266749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10">
            <a:extLst>
              <a:ext uri="{FF2B5EF4-FFF2-40B4-BE49-F238E27FC236}">
                <a16:creationId xmlns="" xmlns:a16="http://schemas.microsoft.com/office/drawing/2014/main" id="{C4E2160F-0AF2-4B57-A066-330CDE50C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12700"/>
            <a:ext cx="9144001" cy="76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CC"/>
                </a:solidFill>
              </a:rPr>
              <a:t>Схема удвоение напряжения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F60DC6F-7AC7-41B0-84EA-E95624A2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362075"/>
            <a:ext cx="75057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5C9F1A1-2D6A-484B-81DA-8E46DB00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52" y="1487340"/>
            <a:ext cx="7520943" cy="5370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BC20A4-0A2A-4E90-B8F1-BF2E178F0F0D}"/>
              </a:ext>
            </a:extLst>
          </p:cNvPr>
          <p:cNvSpPr txBox="1"/>
          <p:nvPr/>
        </p:nvSpPr>
        <p:spPr>
          <a:xfrm>
            <a:off x="1180008" y="377716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2D6AB34-0F93-4EEC-BE1E-2D9A4B2A2EA2}"/>
              </a:ext>
            </a:extLst>
          </p:cNvPr>
          <p:cNvSpPr txBox="1"/>
          <p:nvPr/>
        </p:nvSpPr>
        <p:spPr>
          <a:xfrm>
            <a:off x="1143284" y="544522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57A10979-7AB4-415F-9DC4-FD2D3B42D011}"/>
              </a:ext>
            </a:extLst>
          </p:cNvPr>
          <p:cNvCxnSpPr/>
          <p:nvPr/>
        </p:nvCxnSpPr>
        <p:spPr>
          <a:xfrm>
            <a:off x="2051720" y="4221088"/>
            <a:ext cx="9361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B78E5173-FEC7-4547-B2CD-324D9445FB9B}"/>
              </a:ext>
            </a:extLst>
          </p:cNvPr>
          <p:cNvCxnSpPr/>
          <p:nvPr/>
        </p:nvCxnSpPr>
        <p:spPr>
          <a:xfrm>
            <a:off x="3923928" y="4221088"/>
            <a:ext cx="9361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A88BF7B6-887F-403E-9B92-B6ADCEEE0BD9}"/>
              </a:ext>
            </a:extLst>
          </p:cNvPr>
          <p:cNvCxnSpPr/>
          <p:nvPr/>
        </p:nvCxnSpPr>
        <p:spPr>
          <a:xfrm flipV="1">
            <a:off x="6156176" y="2975827"/>
            <a:ext cx="0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223B521B-AF76-4285-99DE-7A33846E912B}"/>
              </a:ext>
            </a:extLst>
          </p:cNvPr>
          <p:cNvCxnSpPr>
            <a:cxnSpLocks/>
          </p:cNvCxnSpPr>
          <p:nvPr/>
        </p:nvCxnSpPr>
        <p:spPr>
          <a:xfrm flipH="1">
            <a:off x="3779912" y="1628800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E099D07B-2AA7-418E-BC60-8E4B38786A74}"/>
              </a:ext>
            </a:extLst>
          </p:cNvPr>
          <p:cNvCxnSpPr>
            <a:cxnSpLocks/>
          </p:cNvCxnSpPr>
          <p:nvPr/>
        </p:nvCxnSpPr>
        <p:spPr>
          <a:xfrm>
            <a:off x="3635896" y="3983939"/>
            <a:ext cx="0" cy="914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271BB0F4-911C-455F-B0EF-6ABA5A5F31DC}"/>
              </a:ext>
            </a:extLst>
          </p:cNvPr>
          <p:cNvCxnSpPr>
            <a:cxnSpLocks/>
          </p:cNvCxnSpPr>
          <p:nvPr/>
        </p:nvCxnSpPr>
        <p:spPr>
          <a:xfrm flipH="1">
            <a:off x="2051720" y="5949280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F06ECE-7B6C-4836-A489-01C08CB4B32A}"/>
              </a:ext>
            </a:extLst>
          </p:cNvPr>
          <p:cNvSpPr txBox="1"/>
          <p:nvPr/>
        </p:nvSpPr>
        <p:spPr>
          <a:xfrm>
            <a:off x="7876785" y="544522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8BBC075-BBA6-485F-947E-22B8637DCA16}"/>
              </a:ext>
            </a:extLst>
          </p:cNvPr>
          <p:cNvSpPr txBox="1"/>
          <p:nvPr/>
        </p:nvSpPr>
        <p:spPr>
          <a:xfrm>
            <a:off x="7812665" y="1628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E5E5B9-501C-4BA3-982C-6A8820C82615}"/>
              </a:ext>
            </a:extLst>
          </p:cNvPr>
          <p:cNvSpPr txBox="1"/>
          <p:nvPr/>
        </p:nvSpPr>
        <p:spPr>
          <a:xfrm>
            <a:off x="0" y="-2690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Механизм работы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схемы удвоения напряжения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485B654-04A2-4CBD-AE43-526E0874BD8E}"/>
              </a:ext>
            </a:extLst>
          </p:cNvPr>
          <p:cNvSpPr txBox="1"/>
          <p:nvPr/>
        </p:nvSpPr>
        <p:spPr>
          <a:xfrm>
            <a:off x="5379409" y="34232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C424069-9A91-419B-8786-C8FD601640BA}"/>
              </a:ext>
            </a:extLst>
          </p:cNvPr>
          <p:cNvSpPr txBox="1"/>
          <p:nvPr/>
        </p:nvSpPr>
        <p:spPr>
          <a:xfrm>
            <a:off x="5315289" y="27719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27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28" grpId="0"/>
      <p:bldP spid="29" grpId="0" animBg="1"/>
      <p:bldP spid="30" grpId="0"/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058B2F6-2A0F-41B3-9633-6B2F94F2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72" y="1487340"/>
            <a:ext cx="7520943" cy="537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CDD27F-F1FF-4E2D-966D-EA5213A8CFE4}"/>
              </a:ext>
            </a:extLst>
          </p:cNvPr>
          <p:cNvSpPr txBox="1"/>
          <p:nvPr/>
        </p:nvSpPr>
        <p:spPr>
          <a:xfrm>
            <a:off x="1125186" y="5463114"/>
            <a:ext cx="35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C730CA-E20A-4558-90F4-36029369D2EC}"/>
              </a:ext>
            </a:extLst>
          </p:cNvPr>
          <p:cNvSpPr txBox="1"/>
          <p:nvPr/>
        </p:nvSpPr>
        <p:spPr>
          <a:xfrm>
            <a:off x="1074813" y="368369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C6D2ECBA-B9F8-4A4C-AD9F-93C2E981C5FA}"/>
              </a:ext>
            </a:extLst>
          </p:cNvPr>
          <p:cNvCxnSpPr>
            <a:cxnSpLocks/>
          </p:cNvCxnSpPr>
          <p:nvPr/>
        </p:nvCxnSpPr>
        <p:spPr>
          <a:xfrm flipH="1">
            <a:off x="2051720" y="4172670"/>
            <a:ext cx="8328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B1B37746-507E-4B6E-ABDC-C165C1618B3B}"/>
              </a:ext>
            </a:extLst>
          </p:cNvPr>
          <p:cNvCxnSpPr>
            <a:cxnSpLocks/>
          </p:cNvCxnSpPr>
          <p:nvPr/>
        </p:nvCxnSpPr>
        <p:spPr>
          <a:xfrm flipH="1">
            <a:off x="3990218" y="4221088"/>
            <a:ext cx="86981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E390B04B-92C4-4FD5-9409-71700E1F70CD}"/>
              </a:ext>
            </a:extLst>
          </p:cNvPr>
          <p:cNvCxnSpPr/>
          <p:nvPr/>
        </p:nvCxnSpPr>
        <p:spPr>
          <a:xfrm flipV="1">
            <a:off x="6228184" y="4525743"/>
            <a:ext cx="0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FFBE055B-7564-4B02-8F36-CC49E4A9EF22}"/>
              </a:ext>
            </a:extLst>
          </p:cNvPr>
          <p:cNvCxnSpPr>
            <a:cxnSpLocks/>
          </p:cNvCxnSpPr>
          <p:nvPr/>
        </p:nvCxnSpPr>
        <p:spPr>
          <a:xfrm>
            <a:off x="3779912" y="5517232"/>
            <a:ext cx="10801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2F698232-6A89-4FAD-AF86-C8F1DF614BAC}"/>
              </a:ext>
            </a:extLst>
          </p:cNvPr>
          <p:cNvCxnSpPr>
            <a:cxnSpLocks/>
          </p:cNvCxnSpPr>
          <p:nvPr/>
        </p:nvCxnSpPr>
        <p:spPr>
          <a:xfrm>
            <a:off x="2154755" y="5949280"/>
            <a:ext cx="9770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B74515-D86B-489E-B3BA-BEF0D0882160}"/>
              </a:ext>
            </a:extLst>
          </p:cNvPr>
          <p:cNvSpPr txBox="1"/>
          <p:nvPr/>
        </p:nvSpPr>
        <p:spPr>
          <a:xfrm>
            <a:off x="7876785" y="544522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D1298D-3C69-4E2E-85EC-627A9726A3E3}"/>
              </a:ext>
            </a:extLst>
          </p:cNvPr>
          <p:cNvSpPr txBox="1"/>
          <p:nvPr/>
        </p:nvSpPr>
        <p:spPr>
          <a:xfrm>
            <a:off x="7812665" y="1628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86BC7EC-28B6-45D7-854E-BE0060FFC56E}"/>
              </a:ext>
            </a:extLst>
          </p:cNvPr>
          <p:cNvSpPr txBox="1"/>
          <p:nvPr/>
        </p:nvSpPr>
        <p:spPr>
          <a:xfrm>
            <a:off x="0" y="-2690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Механизм работы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схемы удвоения напряжения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9A56F19-116E-401E-8396-BDAAA9D85619}"/>
              </a:ext>
            </a:extLst>
          </p:cNvPr>
          <p:cNvSpPr txBox="1"/>
          <p:nvPr/>
        </p:nvSpPr>
        <p:spPr>
          <a:xfrm>
            <a:off x="5379409" y="34232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951761-3291-4E6A-A5CB-BF69AD82154E}"/>
              </a:ext>
            </a:extLst>
          </p:cNvPr>
          <p:cNvSpPr txBox="1"/>
          <p:nvPr/>
        </p:nvSpPr>
        <p:spPr>
          <a:xfrm>
            <a:off x="5315289" y="27719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3F7D4C4-C194-489B-A139-412BF50D4BD7}"/>
              </a:ext>
            </a:extLst>
          </p:cNvPr>
          <p:cNvSpPr txBox="1"/>
          <p:nvPr/>
        </p:nvSpPr>
        <p:spPr>
          <a:xfrm>
            <a:off x="5387926" y="497313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EB30297-EA05-47FB-AC5B-8C93D37D98F3}"/>
              </a:ext>
            </a:extLst>
          </p:cNvPr>
          <p:cNvSpPr txBox="1"/>
          <p:nvPr/>
        </p:nvSpPr>
        <p:spPr>
          <a:xfrm>
            <a:off x="5323806" y="43219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24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tubeamplifier.narod.ru/messpic/mess118pic134.jpg">
            <a:hlinkClick r:id="rId2"/>
            <a:extLst>
              <a:ext uri="{FF2B5EF4-FFF2-40B4-BE49-F238E27FC236}">
                <a16:creationId xmlns="" xmlns:a16="http://schemas.microsoft.com/office/drawing/2014/main" id="{A1FD87C2-5E6E-4727-896C-ABA801E0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47737"/>
            <a:ext cx="417671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D9E7406F-73F0-40D2-9B9B-BBB90B5B7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Схема умножения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1271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>
            <a:extLst>
              <a:ext uri="{FF2B5EF4-FFF2-40B4-BE49-F238E27FC236}">
                <a16:creationId xmlns="" xmlns:a16="http://schemas.microsoft.com/office/drawing/2014/main" id="{BB0B6D6A-195E-411C-9C77-E8B31D65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82588"/>
            <a:ext cx="6049963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69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1" descr="Безымянный">
            <a:extLst>
              <a:ext uri="{FF2B5EF4-FFF2-40B4-BE49-F238E27FC236}">
                <a16:creationId xmlns="" xmlns:a16="http://schemas.microsoft.com/office/drawing/2014/main" id="{487B633E-3B5C-4CDD-A463-F0F64B82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5019675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2">
            <a:extLst>
              <a:ext uri="{FF2B5EF4-FFF2-40B4-BE49-F238E27FC236}">
                <a16:creationId xmlns="" xmlns:a16="http://schemas.microsoft.com/office/drawing/2014/main" id="{1AD70139-CD4A-4014-8A42-4E547964D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060575"/>
            <a:ext cx="3924300" cy="2246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Генератор Кокрофта-Уолтона на напряжение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10</a:t>
            </a:r>
            <a:r>
              <a:rPr lang="ru-RU" altLang="ru-RU" sz="2800" b="1" baseline="30000">
                <a:solidFill>
                  <a:srgbClr val="0000CC"/>
                </a:solidFill>
              </a:rPr>
              <a:t>6</a:t>
            </a:r>
            <a:r>
              <a:rPr lang="ru-RU" altLang="ru-RU" sz="2800" b="1">
                <a:solidFill>
                  <a:srgbClr val="0000CC"/>
                </a:solidFill>
              </a:rPr>
              <a:t> вольт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(миллион вольт)</a:t>
            </a:r>
          </a:p>
        </p:txBody>
      </p:sp>
    </p:spTree>
    <p:extLst>
      <p:ext uri="{BB962C8B-B14F-4D97-AF65-F5344CB8AC3E}">
        <p14:creationId xmlns:p14="http://schemas.microsoft.com/office/powerpoint/2010/main" val="715388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872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691F5F-4AAD-455C-B44B-0F7887381FC5}"/>
              </a:ext>
            </a:extLst>
          </p:cNvPr>
          <p:cNvSpPr txBox="1"/>
          <p:nvPr/>
        </p:nvSpPr>
        <p:spPr>
          <a:xfrm>
            <a:off x="0" y="1536174"/>
            <a:ext cx="9144000" cy="4401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Таким образом на </a:t>
            </a:r>
            <a:r>
              <a:rPr lang="ru-RU" sz="4000" b="1" dirty="0" err="1">
                <a:solidFill>
                  <a:schemeClr val="bg1">
                    <a:lumMod val="75000"/>
                  </a:schemeClr>
                </a:solidFill>
              </a:rPr>
              <a:t>электронномикроскопическом</a:t>
            </a:r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 снимке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мы </a:t>
            </a:r>
            <a:r>
              <a:rPr lang="ru-RU" sz="4000" b="1" dirty="0" smtClean="0">
                <a:solidFill>
                  <a:schemeClr val="bg1">
                    <a:lumMod val="75000"/>
                  </a:schemeClr>
                </a:solidFill>
              </a:rPr>
              <a:t>видим </a:t>
            </a:r>
            <a:endParaRPr lang="en-US" sz="4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проекцию </a:t>
            </a:r>
            <a:r>
              <a:rPr lang="ru-RU" sz="4000" b="1" dirty="0">
                <a:solidFill>
                  <a:srgbClr val="FF0000"/>
                </a:solidFill>
              </a:rPr>
              <a:t>распределения электронной плотности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на плоскость </a:t>
            </a:r>
            <a:r>
              <a:rPr lang="ru-RU" sz="4000" b="1" dirty="0" smtClean="0">
                <a:solidFill>
                  <a:srgbClr val="FF0000"/>
                </a:solidFill>
              </a:rPr>
              <a:t>проекции 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:\ЮРАЙТ 2\Корректура\Приложение\Проекции\011-a.tif">
            <a:extLst>
              <a:ext uri="{FF2B5EF4-FFF2-40B4-BE49-F238E27FC236}">
                <a16:creationId xmlns="" xmlns:a16="http://schemas.microsoft.com/office/drawing/2014/main" id="{825BECF6-CE05-4723-86E0-4F214B44F2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3" y="2060848"/>
            <a:ext cx="4716016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5512D4F0-EEF1-488C-8AAE-980B239B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24944"/>
            <a:ext cx="417755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DEA1AC-C157-4A7B-993C-093DED515F42}"/>
              </a:ext>
            </a:extLst>
          </p:cNvPr>
          <p:cNvSpPr txBox="1"/>
          <p:nvPr/>
        </p:nvSpPr>
        <p:spPr>
          <a:xfrm>
            <a:off x="0" y="332656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00FF"/>
                </a:solidFill>
              </a:rPr>
              <a:t>HREM</a:t>
            </a:r>
            <a:r>
              <a:rPr lang="ru-RU" altLang="ru-RU" sz="3200" b="1" dirty="0">
                <a:solidFill>
                  <a:srgbClr val="0000FF"/>
                </a:solidFill>
              </a:rPr>
              <a:t> –</a:t>
            </a:r>
            <a:r>
              <a:rPr lang="en-US" altLang="ru-RU" sz="3200" b="1" dirty="0">
                <a:solidFill>
                  <a:srgbClr val="0000FF"/>
                </a:solidFill>
              </a:rPr>
              <a:t> </a:t>
            </a:r>
            <a:r>
              <a:rPr lang="ru-RU" altLang="ru-RU" sz="3200" b="1" dirty="0">
                <a:solidFill>
                  <a:srgbClr val="0000FF"/>
                </a:solidFill>
              </a:rPr>
              <a:t>изображение</a:t>
            </a:r>
            <a:r>
              <a:rPr lang="en-US" altLang="ru-RU" sz="3200" b="1" dirty="0">
                <a:solidFill>
                  <a:srgbClr val="0000FF"/>
                </a:solidFill>
              </a:rPr>
              <a:t> </a:t>
            </a:r>
            <a:endParaRPr lang="ru-RU" altLang="ru-RU" sz="3200" b="1" dirty="0">
              <a:solidFill>
                <a:srgbClr val="0000FF"/>
              </a:solidFill>
            </a:endParaRPr>
          </a:p>
          <a:p>
            <a:pPr algn="ctr"/>
            <a:r>
              <a:rPr lang="ru-RU" altLang="ru-RU" sz="3200" b="1" dirty="0">
                <a:solidFill>
                  <a:srgbClr val="0000FF"/>
                </a:solidFill>
              </a:rPr>
              <a:t>проекции монокристалла кремния </a:t>
            </a:r>
          </a:p>
          <a:p>
            <a:pPr algn="ctr"/>
            <a:r>
              <a:rPr lang="ru-RU" altLang="ru-RU" sz="3200" b="1" dirty="0">
                <a:solidFill>
                  <a:srgbClr val="0000FF"/>
                </a:solidFill>
              </a:rPr>
              <a:t>на плоскость (110)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287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22" name="Group 66">
            <a:extLst>
              <a:ext uri="{FF2B5EF4-FFF2-40B4-BE49-F238E27FC236}">
                <a16:creationId xmlns="" xmlns:a16="http://schemas.microsoft.com/office/drawing/2014/main" id="{9EB8EAC7-F37E-4B38-8712-C6BADC9CE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73222"/>
              </p:ext>
            </p:extLst>
          </p:nvPr>
        </p:nvGraphicFramePr>
        <p:xfrm>
          <a:off x="-36513" y="1196752"/>
          <a:ext cx="9145588" cy="4370387"/>
        </p:xfrm>
        <a:graphic>
          <a:graphicData uri="http://schemas.openxmlformats.org/drawingml/2006/table">
            <a:tbl>
              <a:tblPr/>
              <a:tblGrid>
                <a:gridCol w="37167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8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7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e=4,80294 10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CGCE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 электрона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5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669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e/m=1,75888 10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CGCM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заряда электрона к массе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5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e/m=5,273 10</a:t>
                      </a:r>
                      <a:r>
                        <a:rPr kumimoji="0" lang="en-US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CGCE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заряда электрона к массе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en-US" sz="28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=9,1083 10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-28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электрона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5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h=6,6254 10</a:t>
                      </a:r>
                      <a:r>
                        <a:rPr kumimoji="0" lang="ru-RU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 сек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Постоянная Планка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9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extLst>
              <a:ext uri="{FF2B5EF4-FFF2-40B4-BE49-F238E27FC236}">
                <a16:creationId xmlns="" xmlns:a16="http://schemas.microsoft.com/office/drawing/2014/main" id="{9609CA46-B305-422E-BD31-9F08B3D3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3046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Дифракционные механизмы образования изображения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в оптических и электронных системах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FC49C7D6-3F38-452D-AEA9-B156935B2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672"/>
            <a:ext cx="9144000" cy="56323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1"/>
                </a:solidFill>
              </a:rPr>
              <a:t>Исследования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err="1">
                <a:solidFill>
                  <a:schemeClr val="bg1"/>
                </a:solidFill>
              </a:rPr>
              <a:t>Аббе</a:t>
            </a:r>
            <a:r>
              <a:rPr lang="ru-RU" altLang="ru-RU" sz="4000" b="1" dirty="0">
                <a:solidFill>
                  <a:schemeClr val="bg1"/>
                </a:solidFill>
              </a:rPr>
              <a:t>,</a:t>
            </a:r>
            <a:r>
              <a:rPr lang="en-US" altLang="ru-RU" sz="4000" b="1" dirty="0">
                <a:solidFill>
                  <a:schemeClr val="bg1"/>
                </a:solidFill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</a:rPr>
              <a:t>Гюйгенса, Френеля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chemeClr val="bg1"/>
                </a:solidFill>
              </a:rPr>
              <a:t>Показали,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chemeClr val="bg1"/>
                </a:solidFill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</a:rPr>
              <a:t>обычная линза при передаче и формировании изображения </a:t>
            </a:r>
            <a:r>
              <a:rPr lang="ru-RU" altLang="ru-RU" sz="4000" b="1" dirty="0">
                <a:solidFill>
                  <a:srgbClr val="FF0000"/>
                </a:solidFill>
              </a:rPr>
              <a:t>производит </a:t>
            </a:r>
            <a:endParaRPr lang="ru-RU" altLang="ru-RU" sz="40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FF0000"/>
                </a:solidFill>
              </a:rPr>
              <a:t>двойное </a:t>
            </a:r>
            <a:r>
              <a:rPr lang="ru-RU" altLang="ru-RU" sz="4000" b="1" dirty="0">
                <a:solidFill>
                  <a:srgbClr val="FF0000"/>
                </a:solidFill>
              </a:rPr>
              <a:t>Фурье преобразование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т.е. является дифракционным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прибором!!! 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="" xmlns:a16="http://schemas.microsoft.com/office/drawing/2014/main" id="{185114F9-CFC1-4802-998A-81147439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"/>
            <a:ext cx="9144000" cy="13849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Участие различных дифракционных пучков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в формировании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электронномикроскопического изображения</a:t>
            </a:r>
            <a:endParaRPr lang="ru-RU" altLang="ru-RU" sz="2800"/>
          </a:p>
        </p:txBody>
      </p:sp>
      <p:sp>
        <p:nvSpPr>
          <p:cNvPr id="22534" name="TextBox 6">
            <a:extLst>
              <a:ext uri="{FF2B5EF4-FFF2-40B4-BE49-F238E27FC236}">
                <a16:creationId xmlns="" xmlns:a16="http://schemas.microsoft.com/office/drawing/2014/main" id="{FD19D1EC-E614-449E-8EF5-93446FB6F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3180"/>
            <a:ext cx="2987675" cy="1077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</a:rPr>
              <a:t>изображение формируется только за счет нулевого пучка (светлопольное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</a:rPr>
              <a:t>     изображение)</a:t>
            </a:r>
            <a:endParaRPr lang="ru-RU" altLang="ru-RU" sz="1600"/>
          </a:p>
        </p:txBody>
      </p:sp>
      <p:sp>
        <p:nvSpPr>
          <p:cNvPr id="22535" name="TextBox 7">
            <a:extLst>
              <a:ext uri="{FF2B5EF4-FFF2-40B4-BE49-F238E27FC236}">
                <a16:creationId xmlns="" xmlns:a16="http://schemas.microsoft.com/office/drawing/2014/main" id="{E06388DA-1974-461C-B9F4-9BF4481B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133180"/>
            <a:ext cx="2736850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</a:rPr>
              <a:t>изображение формируется за счет одного из боковых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FF"/>
                </a:solidFill>
              </a:rPr>
              <a:t>    дифракционных максимумов (темнопольное изображение)</a:t>
            </a:r>
            <a:endParaRPr lang="ru-RU" altLang="ru-RU" sz="1600"/>
          </a:p>
        </p:txBody>
      </p:sp>
      <p:sp>
        <p:nvSpPr>
          <p:cNvPr id="22536" name="TextBox 8">
            <a:extLst>
              <a:ext uri="{FF2B5EF4-FFF2-40B4-BE49-F238E27FC236}">
                <a16:creationId xmlns="" xmlns:a16="http://schemas.microsoft.com/office/drawing/2014/main" id="{7014AC02-F864-4CD0-BC06-9AE573F9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4133180"/>
            <a:ext cx="3203575" cy="175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изображение формируется несколькими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  дифракционными пучками (высокое разрешение)</a:t>
            </a:r>
            <a:r>
              <a:rPr lang="ru-RU" altLang="ru-RU" sz="1800" b="1">
                <a:solidFill>
                  <a:srgbClr val="0000FF"/>
                </a:solidFill>
              </a:rPr>
              <a:t> </a:t>
            </a:r>
            <a:endParaRPr lang="ru-RU" altLang="ru-RU" sz="1800"/>
          </a:p>
        </p:txBody>
      </p:sp>
      <p:sp>
        <p:nvSpPr>
          <p:cNvPr id="22537" name="TextBox 9">
            <a:extLst>
              <a:ext uri="{FF2B5EF4-FFF2-40B4-BE49-F238E27FC236}">
                <a16:creationId xmlns="" xmlns:a16="http://schemas.microsoft.com/office/drawing/2014/main" id="{691A189E-FF30-4CF7-8B31-83C526DE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6008688"/>
            <a:ext cx="9129712" cy="8493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</a:rPr>
              <a:t>1-образец; </a:t>
            </a:r>
          </a:p>
          <a:p>
            <a:pPr lvl="3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</a:rPr>
              <a:t>2-объективная линза; </a:t>
            </a:r>
          </a:p>
          <a:p>
            <a:pPr lvl="3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</a:rPr>
              <a:t>3-апертурная диафрагма; </a:t>
            </a:r>
          </a:p>
          <a:p>
            <a:pPr lvl="3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</a:rPr>
              <a:t>4-дифракционное изображение объекта в фокальной плоскости линзы; </a:t>
            </a:r>
          </a:p>
          <a:p>
            <a:pPr lvl="3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</a:rPr>
              <a:t>5-восстановленное изображение объекта в "плоскости объекта"</a:t>
            </a:r>
            <a:endParaRPr lang="ru-RU" altLang="ru-RU" sz="140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85" y="1479628"/>
            <a:ext cx="2281953" cy="25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1" y="1479628"/>
            <a:ext cx="236120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61" y="1479628"/>
            <a:ext cx="224556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4" grpId="0" animBg="1"/>
      <p:bldP spid="22535" grpId="0" animBg="1"/>
      <p:bldP spid="22536" grpId="0" animBg="1"/>
      <p:bldP spid="2253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1F1D4D-0956-47C6-A84E-DAF0092E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656"/>
            <a:ext cx="9144000" cy="62478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В фокальной плоскости линзы формируется Фурье-образ (трансформанта Фурье),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FF0000"/>
                </a:solidFill>
              </a:rPr>
              <a:t>дифракционное </a:t>
            </a:r>
            <a:r>
              <a:rPr lang="ru-RU" altLang="ru-RU" sz="4000" b="1" dirty="0">
                <a:solidFill>
                  <a:srgbClr val="FF0000"/>
                </a:solidFill>
              </a:rPr>
              <a:t>изображение объекта,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а в плоскости объекта </a:t>
            </a:r>
            <a:endParaRPr lang="ru-RU" altLang="ru-RU" sz="4000" b="1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FF"/>
                </a:solidFill>
              </a:rPr>
              <a:t>(</a:t>
            </a:r>
            <a:r>
              <a:rPr lang="ru-RU" altLang="ru-RU" sz="4000" b="1" dirty="0">
                <a:solidFill>
                  <a:srgbClr val="0000FF"/>
                </a:solidFill>
              </a:rPr>
              <a:t>плоскости Гаусса) </a:t>
            </a:r>
            <a:endParaRPr lang="ru-RU" altLang="ru-RU" sz="4000" b="1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FF"/>
                </a:solidFill>
              </a:rPr>
              <a:t>образуется </a:t>
            </a:r>
            <a:r>
              <a:rPr lang="ru-RU" altLang="ru-RU" sz="4000" b="1" i="1" dirty="0">
                <a:solidFill>
                  <a:srgbClr val="0000FF"/>
                </a:solidFill>
              </a:rPr>
              <a:t>увеличенное перевернутое изображение объекта </a:t>
            </a:r>
          </a:p>
        </p:txBody>
      </p:sp>
    </p:spTree>
    <p:extLst>
      <p:ext uri="{BB962C8B-B14F-4D97-AF65-F5344CB8AC3E}">
        <p14:creationId xmlns:p14="http://schemas.microsoft.com/office/powerpoint/2010/main" val="42138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>
            <a:extLst>
              <a:ext uri="{FF2B5EF4-FFF2-40B4-BE49-F238E27FC236}">
                <a16:creationId xmlns="" xmlns:a16="http://schemas.microsoft.com/office/drawing/2014/main" id="{3ADBE1F9-D192-42A9-BD54-8C05F65E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Оптическая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просвечивающего электронного микроскопа</a:t>
            </a:r>
            <a:endParaRPr lang="ru-RU" altLang="ru-RU" dirty="0"/>
          </a:p>
        </p:txBody>
      </p:sp>
      <p:pic>
        <p:nvPicPr>
          <p:cNvPr id="4099" name="Picture 5" descr="E:\Educations\MSU\2019-2020\Рисунки к лекциям\Схема ЭМс.tif">
            <a:extLst>
              <a:ext uri="{FF2B5EF4-FFF2-40B4-BE49-F238E27FC236}">
                <a16:creationId xmlns="" xmlns:a16="http://schemas.microsoft.com/office/drawing/2014/main" id="{A43E4462-7026-498B-964D-42B1CC20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52856"/>
            <a:ext cx="4691371" cy="518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="" xmlns:a16="http://schemas.microsoft.com/office/drawing/2014/main" id="{14EAB8FE-D4C7-4866-A4F1-A7E77EF7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485933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11B44EB7-1945-44BA-84F8-FDCB8869D9BA}"/>
              </a:ext>
            </a:extLst>
          </p:cNvPr>
          <p:cNvCxnSpPr/>
          <p:nvPr/>
        </p:nvCxnSpPr>
        <p:spPr>
          <a:xfrm>
            <a:off x="2800350" y="2012950"/>
            <a:ext cx="936625" cy="0"/>
          </a:xfrm>
          <a:prstGeom prst="straightConnector1">
            <a:avLst/>
          </a:prstGeom>
          <a:ln w="7620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2A32A4F5-0762-4674-B4D6-531DA082BFA7}"/>
              </a:ext>
            </a:extLst>
          </p:cNvPr>
          <p:cNvCxnSpPr/>
          <p:nvPr/>
        </p:nvCxnSpPr>
        <p:spPr>
          <a:xfrm flipH="1">
            <a:off x="2201863" y="5037138"/>
            <a:ext cx="1727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24">
            <a:extLst>
              <a:ext uri="{FF2B5EF4-FFF2-40B4-BE49-F238E27FC236}">
                <a16:creationId xmlns="" xmlns:a16="http://schemas.microsoft.com/office/drawing/2014/main" id="{8FC82772-487D-479F-BE0C-56B2EB3A53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1055688"/>
          <a:ext cx="1225550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" name="Equation" r:id="rId4" imgW="368140" imgH="253890" progId="Equation.DSMT4">
                  <p:embed/>
                </p:oleObj>
              </mc:Choice>
              <mc:Fallback>
                <p:oleObj name="Equation" r:id="rId4" imgW="368140" imgH="25389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055688"/>
                        <a:ext cx="1225550" cy="8493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D9E5460F-44D1-48F2-9C19-16F603FF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127125"/>
            <a:ext cx="1143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Функция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объекта</a:t>
            </a:r>
          </a:p>
        </p:txBody>
      </p:sp>
      <p:graphicFrame>
        <p:nvGraphicFramePr>
          <p:cNvPr id="10" name="Object 25">
            <a:extLst>
              <a:ext uri="{FF2B5EF4-FFF2-40B4-BE49-F238E27FC236}">
                <a16:creationId xmlns="" xmlns:a16="http://schemas.microsoft.com/office/drawing/2014/main" id="{20603BBC-29D9-4CAA-8333-5E6BEFD848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895600"/>
          <a:ext cx="421163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3" name="Equation" r:id="rId6" imgW="2590800" imgH="546100" progId="Equation.DSMT4">
                  <p:embed/>
                </p:oleObj>
              </mc:Choice>
              <mc:Fallback>
                <p:oleObj name="Equation" r:id="rId6" imgW="2590800" imgH="5461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895600"/>
                        <a:ext cx="4211637" cy="10699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>
            <a:extLst>
              <a:ext uri="{FF2B5EF4-FFF2-40B4-BE49-F238E27FC236}">
                <a16:creationId xmlns="" xmlns:a16="http://schemas.microsoft.com/office/drawing/2014/main" id="{44DEBC8B-6E85-415F-A827-95E97BA6A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2352675"/>
            <a:ext cx="4213225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Фурье-образ функции объекта</a:t>
            </a:r>
            <a:r>
              <a:rPr lang="en-US" altLang="ru-RU" sz="1800"/>
              <a:t> f(x)</a:t>
            </a:r>
            <a:r>
              <a:rPr lang="ru-RU" altLang="ru-RU" sz="1800"/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(трансформана Фурье)</a:t>
            </a:r>
          </a:p>
        </p:txBody>
      </p:sp>
      <p:graphicFrame>
        <p:nvGraphicFramePr>
          <p:cNvPr id="12" name="Object 26">
            <a:extLst>
              <a:ext uri="{FF2B5EF4-FFF2-40B4-BE49-F238E27FC236}">
                <a16:creationId xmlns="" xmlns:a16="http://schemas.microsoft.com/office/drawing/2014/main" id="{CDAA7066-D043-41FC-8499-8B01BFDA4B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4905375"/>
          <a:ext cx="4211637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4" name="Equation" r:id="rId8" imgW="3213100" imgH="546100" progId="Equation.DSMT4">
                  <p:embed/>
                </p:oleObj>
              </mc:Choice>
              <mc:Fallback>
                <p:oleObj name="Equation" r:id="rId8" imgW="3213100" imgH="5461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5375"/>
                        <a:ext cx="4211637" cy="842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3">
            <a:extLst>
              <a:ext uri="{FF2B5EF4-FFF2-40B4-BE49-F238E27FC236}">
                <a16:creationId xmlns="" xmlns:a16="http://schemas.microsoft.com/office/drawing/2014/main" id="{939AF9D6-D227-44A4-8C02-1487CF02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471988"/>
            <a:ext cx="4211637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Изображение объекта</a:t>
            </a:r>
            <a:r>
              <a:rPr lang="ru-RU" altLang="ru-RU" sz="1800" i="1"/>
              <a:t> </a:t>
            </a:r>
            <a:r>
              <a:rPr lang="en-US" altLang="ru-RU" sz="1800" i="1"/>
              <a:t>f</a:t>
            </a:r>
            <a:r>
              <a:rPr lang="en-US" altLang="ru-RU" sz="1800"/>
              <a:t>(</a:t>
            </a:r>
            <a:r>
              <a:rPr lang="en-US" altLang="ru-RU" sz="1800" i="1"/>
              <a:t>kx</a:t>
            </a:r>
            <a:r>
              <a:rPr lang="en-US" altLang="ru-RU" sz="1800"/>
              <a:t>)</a:t>
            </a:r>
            <a:endParaRPr lang="ru-RU" altLang="ru-RU" sz="180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3A150682-DD03-4498-AC6C-F4FC80F91288}"/>
              </a:ext>
            </a:extLst>
          </p:cNvPr>
          <p:cNvCxnSpPr/>
          <p:nvPr/>
        </p:nvCxnSpPr>
        <p:spPr>
          <a:xfrm flipV="1">
            <a:off x="3132138" y="1447800"/>
            <a:ext cx="2808287" cy="56515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74D6301D-E27C-4C61-80B8-F37A768A51FE}"/>
              </a:ext>
            </a:extLst>
          </p:cNvPr>
          <p:cNvCxnSpPr/>
          <p:nvPr/>
        </p:nvCxnSpPr>
        <p:spPr>
          <a:xfrm flipV="1">
            <a:off x="3268663" y="4838700"/>
            <a:ext cx="2095500" cy="141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CF1A0D79-34EB-4366-AB14-11E99E9E6A7F}"/>
              </a:ext>
            </a:extLst>
          </p:cNvPr>
          <p:cNvCxnSpPr/>
          <p:nvPr/>
        </p:nvCxnSpPr>
        <p:spPr>
          <a:xfrm flipV="1">
            <a:off x="3179763" y="2836863"/>
            <a:ext cx="2184400" cy="1098550"/>
          </a:xfrm>
          <a:prstGeom prst="straightConnector1">
            <a:avLst/>
          </a:prstGeom>
          <a:ln w="38100" cmpd="tri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2">
            <a:extLst>
              <a:ext uri="{FF2B5EF4-FFF2-40B4-BE49-F238E27FC236}">
                <a16:creationId xmlns="" xmlns:a16="http://schemas.microsoft.com/office/drawing/2014/main" id="{C12348A5-3FAE-4346-987B-74F5C389D5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7700" y="5445125"/>
          <a:ext cx="37401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" name="Equation" r:id="rId3" imgW="1066337" imgH="266584" progId="Equation.DSMT4">
                  <p:embed/>
                </p:oleObj>
              </mc:Choice>
              <mc:Fallback>
                <p:oleObj name="Equation" r:id="rId3" imgW="1066337" imgH="266584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5445125"/>
                        <a:ext cx="3740150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134CE4AA-8A48-4270-A728-0418521F6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ФОРМИРОВАНИЕ ИЗОБРАЖЕНИЯ </a:t>
            </a:r>
            <a:endParaRPr lang="en-US" altLang="ru-RU" sz="24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В ОПТИЧЕСКОЙ СИСТЕМЕ</a:t>
            </a:r>
            <a:r>
              <a:rPr lang="en-US" altLang="ru-RU" sz="2400" b="1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ИНТЕРПРЕТАЦИЯ АББЕ</a:t>
            </a:r>
            <a:r>
              <a:rPr lang="ru-RU" altLang="ru-RU" sz="24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196" name="Rectangle 21">
            <a:extLst>
              <a:ext uri="{FF2B5EF4-FFF2-40B4-BE49-F238E27FC236}">
                <a16:creationId xmlns="" xmlns:a16="http://schemas.microsoft.com/office/drawing/2014/main" id="{18A6BF96-E72B-4CA7-85B8-ECC92E04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104" name="TextBox 14">
            <a:extLst>
              <a:ext uri="{FF2B5EF4-FFF2-40B4-BE49-F238E27FC236}">
                <a16:creationId xmlns="" xmlns:a16="http://schemas.microsoft.com/office/drawing/2014/main" id="{70D97E87-4928-4546-8446-E48615CCE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557338"/>
            <a:ext cx="5273675" cy="2862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O - плоскость объекта,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L - линза,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F - задняя фокальная плоскость линзы, где формируется дифракционная картина, названная </a:t>
            </a:r>
            <a:r>
              <a:rPr lang="ru-RU" altLang="ru-RU" sz="2000" b="1" dirty="0" err="1">
                <a:solidFill>
                  <a:srgbClr val="0000FF"/>
                </a:solidFill>
              </a:rPr>
              <a:t>Аббе</a:t>
            </a:r>
            <a:r>
              <a:rPr lang="ru-RU" altLang="ru-RU" sz="2000" b="1" dirty="0">
                <a:solidFill>
                  <a:srgbClr val="0000FF"/>
                </a:solidFill>
              </a:rPr>
              <a:t> "первичным изображением",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D - апертурная диафрагма линзы,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I-плоскость увеличенного вторичного изображения.</a:t>
            </a:r>
            <a:r>
              <a:rPr lang="ru-RU" altLang="ru-RU" sz="1400" b="1" dirty="0">
                <a:solidFill>
                  <a:srgbClr val="0000FF"/>
                </a:solidFill>
              </a:rPr>
              <a:t> </a:t>
            </a:r>
            <a:endParaRPr lang="en-US" altLang="ru-RU" sz="1400" b="1" dirty="0">
              <a:solidFill>
                <a:srgbClr val="0000FF"/>
              </a:solidFill>
            </a:endParaRPr>
          </a:p>
        </p:txBody>
      </p:sp>
      <p:sp>
        <p:nvSpPr>
          <p:cNvPr id="4105" name="TextBox 15">
            <a:extLst>
              <a:ext uri="{FF2B5EF4-FFF2-40B4-BE49-F238E27FC236}">
                <a16:creationId xmlns="" xmlns:a16="http://schemas.microsoft.com/office/drawing/2014/main" id="{3BD98644-B283-4D8B-9D61-CE755977E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4652963"/>
            <a:ext cx="5294313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Пусть объект описывается функцией </a:t>
            </a:r>
            <a:r>
              <a:rPr lang="en-US" altLang="ru-RU" sz="1600" i="1" dirty="0"/>
              <a:t>q(</a:t>
            </a:r>
            <a:r>
              <a:rPr lang="en-US" altLang="ru-RU" sz="1600" i="1" dirty="0" err="1"/>
              <a:t>x,y</a:t>
            </a:r>
            <a:r>
              <a:rPr lang="en-US" altLang="ru-RU" sz="1600" i="1" dirty="0"/>
              <a:t>)</a:t>
            </a:r>
            <a:r>
              <a:rPr lang="ru-RU" altLang="ru-RU" sz="1600" b="1" dirty="0">
                <a:solidFill>
                  <a:srgbClr val="FF0000"/>
                </a:solidFill>
              </a:rPr>
              <a:t> </a:t>
            </a:r>
            <a:endParaRPr lang="en-US" altLang="ru-RU" sz="1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т.е. объект фазовый 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pic>
        <p:nvPicPr>
          <p:cNvPr id="5128" name="Picture 13">
            <a:extLst>
              <a:ext uri="{FF2B5EF4-FFF2-40B4-BE49-F238E27FC236}">
                <a16:creationId xmlns="" xmlns:a16="http://schemas.microsoft.com/office/drawing/2014/main" id="{B7C707E3-0E2D-4F1B-819F-788EC728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638"/>
            <a:ext cx="38004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04" grpId="0" animBg="1"/>
      <p:bldP spid="410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="" xmlns:a16="http://schemas.microsoft.com/office/drawing/2014/main" id="{1C86EAC6-29AF-4C30-9DA7-814EE2AE7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" y="1130464"/>
            <a:ext cx="9136063" cy="45243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Здесь </a:t>
            </a:r>
            <a:r>
              <a:rPr lang="el-GR" altLang="ru-RU" sz="2800" b="1" i="1" dirty="0"/>
              <a:t>σ</a:t>
            </a:r>
            <a:r>
              <a:rPr lang="ru-RU" altLang="ru-RU" sz="2800" b="1" dirty="0"/>
              <a:t>-константа взаимодействия; </a:t>
            </a:r>
            <a:endParaRPr lang="en-US" altLang="ru-RU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>
                <a:solidFill>
                  <a:srgbClr val="0000FF"/>
                </a:solidFill>
              </a:rPr>
              <a:t>φ(</a:t>
            </a:r>
            <a:r>
              <a:rPr lang="en-US" altLang="ru-RU" sz="2800" i="1" dirty="0">
                <a:solidFill>
                  <a:srgbClr val="0000FF"/>
                </a:solidFill>
              </a:rPr>
              <a:t>x</a:t>
            </a:r>
            <a:r>
              <a:rPr lang="ru-RU" altLang="ru-RU" sz="2800" i="1" dirty="0">
                <a:solidFill>
                  <a:srgbClr val="0000FF"/>
                </a:solidFill>
              </a:rPr>
              <a:t>,</a:t>
            </a:r>
            <a:r>
              <a:rPr lang="en-US" altLang="ru-RU" sz="2800" i="1" dirty="0">
                <a:solidFill>
                  <a:srgbClr val="0000FF"/>
                </a:solidFill>
              </a:rPr>
              <a:t>y</a:t>
            </a:r>
            <a:r>
              <a:rPr lang="ru-RU" altLang="ru-RU" sz="2800" i="1" dirty="0">
                <a:solidFill>
                  <a:srgbClr val="0000FF"/>
                </a:solidFill>
              </a:rPr>
              <a:t>)</a:t>
            </a:r>
            <a:r>
              <a:rPr lang="ru-RU" altLang="ru-RU" sz="2800" b="1" dirty="0">
                <a:solidFill>
                  <a:srgbClr val="0000FF"/>
                </a:solidFill>
              </a:rPr>
              <a:t> - описывает изменение фазы, приобретаемое волной при прохождении через объект в различных его точках.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Функция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  <a:r>
              <a:rPr lang="en-US" altLang="ru-RU" sz="2800" b="1" i="1" dirty="0">
                <a:solidFill>
                  <a:srgbClr val="FF0000"/>
                </a:solidFill>
              </a:rPr>
              <a:t>q</a:t>
            </a:r>
            <a:r>
              <a:rPr lang="ru-RU" altLang="ru-RU" sz="2800" b="1" i="1" dirty="0">
                <a:solidFill>
                  <a:srgbClr val="FF0000"/>
                </a:solidFill>
              </a:rPr>
              <a:t>(</a:t>
            </a:r>
            <a:r>
              <a:rPr lang="en-US" altLang="ru-RU" sz="2800" b="1" i="1" dirty="0">
                <a:solidFill>
                  <a:srgbClr val="FF0000"/>
                </a:solidFill>
              </a:rPr>
              <a:t>x</a:t>
            </a:r>
            <a:r>
              <a:rPr lang="ru-RU" altLang="ru-RU" sz="2800" b="1" i="1" dirty="0">
                <a:solidFill>
                  <a:srgbClr val="FF0000"/>
                </a:solidFill>
              </a:rPr>
              <a:t>,</a:t>
            </a:r>
            <a:r>
              <a:rPr lang="en-US" altLang="ru-RU" sz="2800" b="1" i="1" dirty="0">
                <a:solidFill>
                  <a:srgbClr val="FF0000"/>
                </a:solidFill>
              </a:rPr>
              <a:t>y</a:t>
            </a:r>
            <a:r>
              <a:rPr lang="ru-RU" altLang="ru-RU" sz="2800" b="1" i="1" dirty="0">
                <a:solidFill>
                  <a:srgbClr val="FF0000"/>
                </a:solidFill>
              </a:rPr>
              <a:t>)</a:t>
            </a:r>
            <a:r>
              <a:rPr lang="ru-RU" altLang="ru-RU" sz="2800" b="1" dirty="0">
                <a:solidFill>
                  <a:srgbClr val="FF0000"/>
                </a:solidFill>
              </a:rPr>
              <a:t> - носит название трансмиссионной функции объекта.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Будем считать, что фазовый объект достаточно тонкий и, следовательно,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величина фазового сдвига мала,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0000"/>
                </a:solidFill>
              </a:rPr>
              <a:t>т.е. </a:t>
            </a:r>
            <a:r>
              <a:rPr lang="el-GR" altLang="ru-RU" sz="3600" i="1" dirty="0">
                <a:solidFill>
                  <a:srgbClr val="FF0000"/>
                </a:solidFill>
              </a:rPr>
              <a:t>φ</a:t>
            </a:r>
            <a:r>
              <a:rPr lang="ru-RU" altLang="ru-RU" sz="3600" i="1" dirty="0">
                <a:solidFill>
                  <a:srgbClr val="FF0000"/>
                </a:solidFill>
              </a:rPr>
              <a:t>(</a:t>
            </a:r>
            <a:r>
              <a:rPr lang="ru-RU" altLang="ru-RU" sz="3600" i="1" dirty="0" err="1">
                <a:solidFill>
                  <a:srgbClr val="FF0000"/>
                </a:solidFill>
              </a:rPr>
              <a:t>x,y</a:t>
            </a:r>
            <a:r>
              <a:rPr lang="ru-RU" altLang="ru-RU" sz="3600" i="1" dirty="0">
                <a:solidFill>
                  <a:srgbClr val="FF0000"/>
                </a:solidFill>
              </a:rPr>
              <a:t>)&lt;&lt;1</a:t>
            </a:r>
            <a:r>
              <a:rPr lang="ru-RU" altLang="ru-RU" sz="3600" dirty="0">
                <a:solidFill>
                  <a:srgbClr val="FF0000"/>
                </a:solidFill>
              </a:rPr>
              <a:t>, </a:t>
            </a:r>
            <a:r>
              <a:rPr lang="ru-RU" altLang="ru-RU" sz="2800" b="1" dirty="0"/>
              <a:t>тогда можно записать</a:t>
            </a:r>
            <a:endParaRPr lang="ru-RU" altLang="ru-RU" sz="2800" dirty="0"/>
          </a:p>
        </p:txBody>
      </p:sp>
      <p:graphicFrame>
        <p:nvGraphicFramePr>
          <p:cNvPr id="3" name="Object 13">
            <a:extLst>
              <a:ext uri="{FF2B5EF4-FFF2-40B4-BE49-F238E27FC236}">
                <a16:creationId xmlns="" xmlns:a16="http://schemas.microsoft.com/office/drawing/2014/main" id="{EB9C4F7D-406C-44B0-AFDE-644CCD35B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89449"/>
              </p:ext>
            </p:extLst>
          </p:nvPr>
        </p:nvGraphicFramePr>
        <p:xfrm>
          <a:off x="912018" y="5947507"/>
          <a:ext cx="73120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3" name="Equation" r:id="rId3" imgW="2082800" imgH="266700" progId="Equation.DSMT4">
                  <p:embed/>
                </p:oleObj>
              </mc:Choice>
              <mc:Fallback>
                <p:oleObj name="Equation" r:id="rId3" imgW="2082800" imgH="266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018" y="5947507"/>
                        <a:ext cx="73120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Объект 3">
            <a:extLst>
              <a:ext uri="{FF2B5EF4-FFF2-40B4-BE49-F238E27FC236}">
                <a16:creationId xmlns="" xmlns:a16="http://schemas.microsoft.com/office/drawing/2014/main" id="{1859CCA6-1D61-4D19-A288-39D8BD7796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8913" y="23813"/>
          <a:ext cx="3678237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4" name="Equation" r:id="rId5" imgW="1079032" imgH="266584" progId="Equation.DSMT4">
                  <p:embed/>
                </p:oleObj>
              </mc:Choice>
              <mc:Fallback>
                <p:oleObj name="Equation" r:id="rId5" imgW="1079032" imgH="266584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23813"/>
                        <a:ext cx="3678237" cy="9096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1812BE-72E6-4D41-8FC9-AA4D8A70E7B5}"/>
              </a:ext>
            </a:extLst>
          </p:cNvPr>
          <p:cNvSpPr txBox="1"/>
          <p:nvPr/>
        </p:nvSpPr>
        <p:spPr>
          <a:xfrm>
            <a:off x="0" y="4149081"/>
            <a:ext cx="9144000" cy="10801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C4881E-7DEF-4AD3-8A69-D9AEB5460065}"/>
              </a:ext>
            </a:extLst>
          </p:cNvPr>
          <p:cNvSpPr txBox="1"/>
          <p:nvPr/>
        </p:nvSpPr>
        <p:spPr>
          <a:xfrm>
            <a:off x="8729" y="2855797"/>
            <a:ext cx="9135271" cy="10801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2255A6-D191-420A-80DD-F13E50EC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Фурье-образ объекта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формируемый в фокальной плоскости линзы имеет вид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A4B36ABD-077A-4D2B-ABDA-C16B977E5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846808"/>
              </p:ext>
            </p:extLst>
          </p:nvPr>
        </p:nvGraphicFramePr>
        <p:xfrm>
          <a:off x="0" y="1556792"/>
          <a:ext cx="9144000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9" name="Equation" r:id="rId3" imgW="2527200" imgH="304560" progId="Equation.DSMT4">
                  <p:embed/>
                </p:oleObj>
              </mc:Choice>
              <mc:Fallback>
                <p:oleObj name="Equation" r:id="rId3" imgW="25272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56792"/>
                        <a:ext cx="9144000" cy="10801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20943BDB-75D3-4E83-935E-ACA2C39BE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42287"/>
              </p:ext>
            </p:extLst>
          </p:nvPr>
        </p:nvGraphicFramePr>
        <p:xfrm>
          <a:off x="1403648" y="2924945"/>
          <a:ext cx="6014274" cy="93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0" name="Equation" r:id="rId5" imgW="1803240" imgH="279360" progId="Equation.DSMT4">
                  <p:embed/>
                </p:oleObj>
              </mc:Choice>
              <mc:Fallback>
                <p:oleObj name="Equation" r:id="rId5" imgW="1803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2924945"/>
                        <a:ext cx="6014274" cy="93178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9A10F02-3809-46E2-84DC-7F189AB63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285794"/>
              </p:ext>
            </p:extLst>
          </p:nvPr>
        </p:nvGraphicFramePr>
        <p:xfrm>
          <a:off x="1452162" y="4198945"/>
          <a:ext cx="5957031" cy="10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1" name="Equation" r:id="rId7" imgW="1650960" imgH="279360" progId="Equation.DSMT4">
                  <p:embed/>
                </p:oleObj>
              </mc:Choice>
              <mc:Fallback>
                <p:oleObj name="Equation" r:id="rId7" imgW="1650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2162" y="4198945"/>
                        <a:ext cx="5957031" cy="10081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A0EDFF57-28D9-43C5-9921-90F49A1D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224"/>
            <a:ext cx="9144000" cy="1322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/>
              <a:t>		</a:t>
            </a:r>
            <a:r>
              <a:rPr lang="ru-RU" altLang="ru-RU" sz="2000" i="1" dirty="0"/>
              <a:t>ԛ(</a:t>
            </a:r>
            <a:r>
              <a:rPr lang="en-US" altLang="ru-RU" sz="2000" i="1" dirty="0" err="1"/>
              <a:t>x,y</a:t>
            </a:r>
            <a:r>
              <a:rPr lang="en-US" altLang="ru-RU" sz="2000" i="1" dirty="0"/>
              <a:t>) </a:t>
            </a:r>
            <a:r>
              <a:rPr lang="ru-RU" altLang="ru-RU" sz="2000" dirty="0"/>
              <a:t>-</a:t>
            </a:r>
            <a:r>
              <a:rPr lang="en-US" altLang="ru-RU" sz="2000" dirty="0"/>
              <a:t> </a:t>
            </a:r>
            <a:r>
              <a:rPr lang="ru-RU" altLang="ru-RU" sz="2000" dirty="0" err="1"/>
              <a:t>трасмиссионная</a:t>
            </a:r>
            <a:r>
              <a:rPr lang="ru-RU" altLang="ru-RU" sz="2000" dirty="0"/>
              <a:t> функция объекта; </a:t>
            </a:r>
            <a:endParaRPr lang="en-US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/>
              <a:t>		</a:t>
            </a:r>
            <a:r>
              <a:rPr lang="ru-RU" altLang="ru-RU" sz="2000" i="1" dirty="0"/>
              <a:t>Здесь </a:t>
            </a:r>
            <a:r>
              <a:rPr lang="en-US" altLang="ru-RU" sz="2000" i="1" dirty="0"/>
              <a:t>x*, y*</a:t>
            </a:r>
            <a:r>
              <a:rPr lang="ru-RU" altLang="ru-RU" sz="2000" i="1" dirty="0"/>
              <a:t>, </a:t>
            </a:r>
            <a:r>
              <a:rPr lang="ru-RU" altLang="ru-RU" sz="2000" dirty="0" err="1"/>
              <a:t>коорднаты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фурье</a:t>
            </a:r>
            <a:r>
              <a:rPr lang="ru-RU" altLang="ru-RU" sz="2000" dirty="0"/>
              <a:t>-пространства;</a:t>
            </a:r>
            <a:endParaRPr lang="en-US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/>
              <a:t>		</a:t>
            </a:r>
            <a:r>
              <a:rPr lang="el-GR" altLang="ru-RU" sz="2000" i="1" dirty="0"/>
              <a:t>δ</a:t>
            </a:r>
            <a:r>
              <a:rPr lang="ru-RU" altLang="ru-RU" sz="2000" i="1" dirty="0"/>
              <a:t>(</a:t>
            </a:r>
            <a:r>
              <a:rPr lang="en-US" altLang="ru-RU" sz="2000" i="1" dirty="0"/>
              <a:t>x*,y*) </a:t>
            </a:r>
            <a:r>
              <a:rPr lang="en-US" altLang="ru-RU" sz="2000" dirty="0"/>
              <a:t>- </a:t>
            </a:r>
            <a:r>
              <a:rPr lang="ru-RU" altLang="ru-RU" sz="2000" dirty="0"/>
              <a:t>дельта-функция; </a:t>
            </a:r>
            <a:endParaRPr lang="en-US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		</a:t>
            </a:r>
            <a:r>
              <a:rPr lang="el-GR" altLang="ru-RU" sz="2000" dirty="0"/>
              <a:t>Φ</a:t>
            </a:r>
            <a:r>
              <a:rPr lang="ru-RU" altLang="ru-RU" sz="2000" i="1" dirty="0"/>
              <a:t>(</a:t>
            </a:r>
            <a:r>
              <a:rPr lang="en-US" altLang="ru-RU" sz="2000" i="1" dirty="0"/>
              <a:t>x*,y*) </a:t>
            </a:r>
            <a:r>
              <a:rPr lang="en-US" altLang="ru-RU" sz="2000" dirty="0"/>
              <a:t>– </a:t>
            </a:r>
            <a:r>
              <a:rPr lang="ru-RU" altLang="ru-RU" sz="2000" dirty="0" err="1"/>
              <a:t>фурье</a:t>
            </a:r>
            <a:r>
              <a:rPr lang="ru-RU" altLang="ru-RU" sz="2000" dirty="0"/>
              <a:t> - образ фазовой функции </a:t>
            </a:r>
            <a:r>
              <a:rPr lang="el-GR" altLang="ru-RU" sz="2000" i="1" dirty="0"/>
              <a:t>φ</a:t>
            </a:r>
            <a:r>
              <a:rPr lang="ru-RU" altLang="ru-RU" sz="2000" i="1" dirty="0"/>
              <a:t>(</a:t>
            </a:r>
            <a:r>
              <a:rPr lang="en-US" altLang="ru-RU" sz="2000" i="1" dirty="0" err="1"/>
              <a:t>x,y</a:t>
            </a:r>
            <a:r>
              <a:rPr lang="en-US" altLang="ru-RU" sz="1800" i="1" dirty="0"/>
              <a:t>)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7411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="" xmlns:a16="http://schemas.microsoft.com/office/drawing/2014/main" id="{4E34DB8C-D556-4019-9324-F2CFD1778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214" y="78445"/>
            <a:ext cx="9144000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Рассмотрим идеальную линзу </a:t>
            </a:r>
            <a:endParaRPr lang="en-US" altLang="ru-RU" sz="24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(аберрации</a:t>
            </a:r>
            <a:r>
              <a:rPr lang="en-US" altLang="ru-RU" sz="2400" b="1">
                <a:solidFill>
                  <a:srgbClr val="0000FF"/>
                </a:solidFill>
              </a:rPr>
              <a:t> </a:t>
            </a:r>
            <a:r>
              <a:rPr lang="ru-RU" altLang="ru-RU" sz="2400" b="1">
                <a:solidFill>
                  <a:srgbClr val="0000FF"/>
                </a:solidFill>
              </a:rPr>
              <a:t>-</a:t>
            </a:r>
            <a:r>
              <a:rPr lang="en-US" altLang="ru-RU" sz="2400" b="1">
                <a:solidFill>
                  <a:srgbClr val="0000FF"/>
                </a:solidFill>
              </a:rPr>
              <a:t> </a:t>
            </a:r>
            <a:r>
              <a:rPr lang="ru-RU" altLang="ru-RU" sz="2400" b="1">
                <a:solidFill>
                  <a:srgbClr val="0000FF"/>
                </a:solidFill>
              </a:rPr>
              <a:t>искажения отсутствуют)</a:t>
            </a:r>
          </a:p>
        </p:txBody>
      </p:sp>
      <p:graphicFrame>
        <p:nvGraphicFramePr>
          <p:cNvPr id="4" name="Object 37">
            <a:extLst>
              <a:ext uri="{FF2B5EF4-FFF2-40B4-BE49-F238E27FC236}">
                <a16:creationId xmlns="" xmlns:a16="http://schemas.microsoft.com/office/drawing/2014/main" id="{C73615DD-CCE3-409E-B9CE-29C29225E8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087206"/>
              </p:ext>
            </p:extLst>
          </p:nvPr>
        </p:nvGraphicFramePr>
        <p:xfrm>
          <a:off x="4572000" y="1373189"/>
          <a:ext cx="4571999" cy="66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" name="Equation" r:id="rId3" imgW="1968500" imgH="266700" progId="Equation.DSMT4">
                  <p:embed/>
                </p:oleObj>
              </mc:Choice>
              <mc:Fallback>
                <p:oleObj name="Equation" r:id="rId3" imgW="1968500" imgH="2667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73189"/>
                        <a:ext cx="4571999" cy="6684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8">
            <a:extLst>
              <a:ext uri="{FF2B5EF4-FFF2-40B4-BE49-F238E27FC236}">
                <a16:creationId xmlns="" xmlns:a16="http://schemas.microsoft.com/office/drawing/2014/main" id="{9EE97F80-D988-4BBE-95CD-99EA4E9F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941388"/>
            <a:ext cx="2976563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Тонкий фазовый объект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79D8E351-0446-4909-9181-21A5AC767B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0325" y="925513"/>
          <a:ext cx="83978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8" name="Equation" r:id="rId5" imgW="774364" imgH="253890" progId="Equation.DSMT4">
                  <p:embed/>
                </p:oleObj>
              </mc:Choice>
              <mc:Fallback>
                <p:oleObj name="Equation" r:id="rId5" imgW="774364" imgH="25389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325" y="925513"/>
                        <a:ext cx="839788" cy="4095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9">
            <a:extLst>
              <a:ext uri="{FF2B5EF4-FFF2-40B4-BE49-F238E27FC236}">
                <a16:creationId xmlns="" xmlns:a16="http://schemas.microsoft.com/office/drawing/2014/main" id="{D03EA18A-F1CD-4401-B959-4D87016A2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343821"/>
              </p:ext>
            </p:extLst>
          </p:nvPr>
        </p:nvGraphicFramePr>
        <p:xfrm>
          <a:off x="4591050" y="3705293"/>
          <a:ext cx="4552950" cy="885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9" name="Equation" r:id="rId7" imgW="2552700" imgH="609600" progId="Equation.DSMT4">
                  <p:embed/>
                </p:oleObj>
              </mc:Choice>
              <mc:Fallback>
                <p:oleObj name="Equation" r:id="rId7" imgW="2552700" imgH="6096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3705293"/>
                        <a:ext cx="4552950" cy="8856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>
            <a:extLst>
              <a:ext uri="{FF2B5EF4-FFF2-40B4-BE49-F238E27FC236}">
                <a16:creationId xmlns="" xmlns:a16="http://schemas.microsoft.com/office/drawing/2014/main" id="{0AA6ACD6-06D8-43E7-989E-5889B3529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49" y="2749283"/>
            <a:ext cx="4552951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В фокальной плоскости линзы формируется дифракционный </a:t>
            </a:r>
            <a:endParaRPr lang="en-US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Фурье-образ объекта</a:t>
            </a:r>
          </a:p>
        </p:txBody>
      </p:sp>
      <p:graphicFrame>
        <p:nvGraphicFramePr>
          <p:cNvPr id="9" name="Object 38">
            <a:extLst>
              <a:ext uri="{FF2B5EF4-FFF2-40B4-BE49-F238E27FC236}">
                <a16:creationId xmlns="" xmlns:a16="http://schemas.microsoft.com/office/drawing/2014/main" id="{A67E2FDC-31F1-4BC0-A9BA-470CB20609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580765"/>
              </p:ext>
            </p:extLst>
          </p:nvPr>
        </p:nvGraphicFramePr>
        <p:xfrm>
          <a:off x="4564054" y="5552265"/>
          <a:ext cx="4422775" cy="65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0" name="Equation" r:id="rId9" imgW="2501900" imgH="304800" progId="Equation.DSMT4">
                  <p:embed/>
                </p:oleObj>
              </mc:Choice>
              <mc:Fallback>
                <p:oleObj name="Equation" r:id="rId9" imgW="2501900" imgH="3048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54" y="5552265"/>
                        <a:ext cx="4422775" cy="658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6">
            <a:extLst>
              <a:ext uri="{FF2B5EF4-FFF2-40B4-BE49-F238E27FC236}">
                <a16:creationId xmlns="" xmlns:a16="http://schemas.microsoft.com/office/drawing/2014/main" id="{2793D8C3-DBCF-4E32-95E0-CC7476429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29" y="5141101"/>
            <a:ext cx="27527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Плоскость изображения</a:t>
            </a:r>
          </a:p>
        </p:txBody>
      </p:sp>
      <p:graphicFrame>
        <p:nvGraphicFramePr>
          <p:cNvPr id="11" name="Object 42">
            <a:extLst>
              <a:ext uri="{FF2B5EF4-FFF2-40B4-BE49-F238E27FC236}">
                <a16:creationId xmlns="" xmlns:a16="http://schemas.microsoft.com/office/drawing/2014/main" id="{0E5CC184-B632-4C32-8BD3-6E6E0DD844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151182"/>
              </p:ext>
            </p:extLst>
          </p:nvPr>
        </p:nvGraphicFramePr>
        <p:xfrm>
          <a:off x="5572166" y="6308725"/>
          <a:ext cx="2243088" cy="50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1" name="Equation" r:id="rId11" imgW="1117115" imgH="253890" progId="Equation.DSMT4">
                  <p:embed/>
                </p:oleObj>
              </mc:Choice>
              <mc:Fallback>
                <p:oleObj name="Equation" r:id="rId11" imgW="1117115" imgH="25389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66" y="6308725"/>
                        <a:ext cx="2243088" cy="5097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7">
            <a:extLst>
              <a:ext uri="{FF2B5EF4-FFF2-40B4-BE49-F238E27FC236}">
                <a16:creationId xmlns="" xmlns:a16="http://schemas.microsoft.com/office/drawing/2014/main" id="{EE57C8D1-B05D-4C7E-A64E-0F080022A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409667"/>
            <a:ext cx="4729162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Если линза идеальная и искажений нет</a:t>
            </a:r>
          </a:p>
        </p:txBody>
      </p:sp>
      <p:pic>
        <p:nvPicPr>
          <p:cNvPr id="8204" name="Picture 13">
            <a:extLst>
              <a:ext uri="{FF2B5EF4-FFF2-40B4-BE49-F238E27FC236}">
                <a16:creationId xmlns="" xmlns:a16="http://schemas.microsoft.com/office/drawing/2014/main" id="{C37662B4-1EC1-4004-81BE-620C67C4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" y="1052736"/>
            <a:ext cx="4131492" cy="519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Левая фигурная скобка 12">
            <a:extLst>
              <a:ext uri="{FF2B5EF4-FFF2-40B4-BE49-F238E27FC236}">
                <a16:creationId xmlns="" xmlns:a16="http://schemas.microsoft.com/office/drawing/2014/main" id="{271E16F7-D3FE-4EFA-ACC0-0D150C578D3E}"/>
              </a:ext>
            </a:extLst>
          </p:cNvPr>
          <p:cNvSpPr/>
          <p:nvPr/>
        </p:nvSpPr>
        <p:spPr>
          <a:xfrm>
            <a:off x="4170439" y="943557"/>
            <a:ext cx="226445" cy="1100288"/>
          </a:xfrm>
          <a:prstGeom prst="leftBrace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>
            <a:extLst>
              <a:ext uri="{FF2B5EF4-FFF2-40B4-BE49-F238E27FC236}">
                <a16:creationId xmlns="" xmlns:a16="http://schemas.microsoft.com/office/drawing/2014/main" id="{2E117AD1-EDFB-4907-801B-78F5A5C713D0}"/>
              </a:ext>
            </a:extLst>
          </p:cNvPr>
          <p:cNvSpPr/>
          <p:nvPr/>
        </p:nvSpPr>
        <p:spPr>
          <a:xfrm>
            <a:off x="4182208" y="2749283"/>
            <a:ext cx="272164" cy="1841625"/>
          </a:xfrm>
          <a:prstGeom prst="leftBrace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Левая фигурная скобка 14">
            <a:extLst>
              <a:ext uri="{FF2B5EF4-FFF2-40B4-BE49-F238E27FC236}">
                <a16:creationId xmlns="" xmlns:a16="http://schemas.microsoft.com/office/drawing/2014/main" id="{097038E6-D3BC-4CE5-B00F-92CB0ECBCBBA}"/>
              </a:ext>
            </a:extLst>
          </p:cNvPr>
          <p:cNvSpPr/>
          <p:nvPr/>
        </p:nvSpPr>
        <p:spPr>
          <a:xfrm>
            <a:off x="4209623" y="5141101"/>
            <a:ext cx="272163" cy="1069264"/>
          </a:xfrm>
          <a:prstGeom prst="leftBrace">
            <a:avLst/>
          </a:prstGeom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EF3448-E610-4295-A9EA-654AC925C86B}"/>
              </a:ext>
            </a:extLst>
          </p:cNvPr>
          <p:cNvSpPr txBox="1"/>
          <p:nvPr/>
        </p:nvSpPr>
        <p:spPr>
          <a:xfrm>
            <a:off x="0" y="1700808"/>
            <a:ext cx="9144000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00FF"/>
                </a:solidFill>
              </a:rPr>
              <a:t>Особенности движения заряженных частиц </a:t>
            </a:r>
          </a:p>
          <a:p>
            <a:pPr algn="ctr"/>
            <a:r>
              <a:rPr lang="ru-RU" sz="5400" b="1" dirty="0">
                <a:solidFill>
                  <a:srgbClr val="0000FF"/>
                </a:solidFill>
              </a:rPr>
              <a:t>в магнитном поле</a:t>
            </a:r>
          </a:p>
        </p:txBody>
      </p:sp>
    </p:spTree>
    <p:extLst>
      <p:ext uri="{BB962C8B-B14F-4D97-AF65-F5344CB8AC3E}">
        <p14:creationId xmlns:p14="http://schemas.microsoft.com/office/powerpoint/2010/main" val="35747750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8908158-39FA-4073-B586-F1C93CA7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" y="1789314"/>
            <a:ext cx="3009896" cy="35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27">
            <a:extLst>
              <a:ext uri="{FF2B5EF4-FFF2-40B4-BE49-F238E27FC236}">
                <a16:creationId xmlns="" xmlns:a16="http://schemas.microsoft.com/office/drawing/2014/main" id="{A794A188-C8D7-4DCB-ACAE-706520D3E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099847"/>
              </p:ext>
            </p:extLst>
          </p:nvPr>
        </p:nvGraphicFramePr>
        <p:xfrm>
          <a:off x="3155643" y="1628801"/>
          <a:ext cx="5988357" cy="80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7" name="Equation" r:id="rId4" imgW="1968500" imgH="266700" progId="Equation.DSMT4">
                  <p:embed/>
                </p:oleObj>
              </mc:Choice>
              <mc:Fallback>
                <p:oleObj name="Equation" r:id="rId4" imgW="1968500" imgH="2667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643" y="1628801"/>
                        <a:ext cx="5988357" cy="8073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8">
            <a:extLst>
              <a:ext uri="{FF2B5EF4-FFF2-40B4-BE49-F238E27FC236}">
                <a16:creationId xmlns="" xmlns:a16="http://schemas.microsoft.com/office/drawing/2014/main" id="{634D628C-C478-4CC9-95EA-66CF54F7BF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119759"/>
              </p:ext>
            </p:extLst>
          </p:nvPr>
        </p:nvGraphicFramePr>
        <p:xfrm>
          <a:off x="3155643" y="5501369"/>
          <a:ext cx="5988357" cy="760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8" name="Equation" r:id="rId6" imgW="2400300" imgH="304800" progId="Equation.DSMT4">
                  <p:embed/>
                </p:oleObj>
              </mc:Choice>
              <mc:Fallback>
                <p:oleObj name="Equation" r:id="rId6" imgW="2400300" imgH="3048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643" y="5501369"/>
                        <a:ext cx="5988357" cy="7607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9">
            <a:extLst>
              <a:ext uri="{FF2B5EF4-FFF2-40B4-BE49-F238E27FC236}">
                <a16:creationId xmlns="" xmlns:a16="http://schemas.microsoft.com/office/drawing/2014/main" id="{A2167966-7D32-4D2E-8EAA-FE0373582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038696"/>
              </p:ext>
            </p:extLst>
          </p:nvPr>
        </p:nvGraphicFramePr>
        <p:xfrm>
          <a:off x="3155643" y="3119537"/>
          <a:ext cx="5965561" cy="142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9" name="Equation" r:id="rId8" imgW="2552400" imgH="609480" progId="Equation.DSMT4">
                  <p:embed/>
                </p:oleObj>
              </mc:Choice>
              <mc:Fallback>
                <p:oleObj name="Equation" r:id="rId8" imgW="2552400" imgH="60948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643" y="3119537"/>
                        <a:ext cx="5965561" cy="142388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29FC6C-FFE8-495F-BC21-9DC00B6B3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275"/>
            <a:ext cx="9144000" cy="76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Идеальная линза</a:t>
            </a:r>
            <a:endParaRPr lang="ru-RU" altLang="ru-RU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5">
            <a:extLst>
              <a:ext uri="{FF2B5EF4-FFF2-40B4-BE49-F238E27FC236}">
                <a16:creationId xmlns="" xmlns:a16="http://schemas.microsoft.com/office/drawing/2014/main" id="{2EF36995-66B6-4AD1-B8CF-A04A730D3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062038"/>
          <a:ext cx="4549775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0" name="Equation" r:id="rId3" imgW="1968500" imgH="266700" progId="Equation.DSMT4">
                  <p:embed/>
                </p:oleObj>
              </mc:Choice>
              <mc:Fallback>
                <p:oleObj name="Equation" r:id="rId3" imgW="1968500" imgH="2667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062038"/>
                        <a:ext cx="4549775" cy="6937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6">
            <a:extLst>
              <a:ext uri="{FF2B5EF4-FFF2-40B4-BE49-F238E27FC236}">
                <a16:creationId xmlns="" xmlns:a16="http://schemas.microsoft.com/office/drawing/2014/main" id="{C56C31B2-3CCA-45AF-87FA-CA095B4993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306875"/>
              </p:ext>
            </p:extLst>
          </p:nvPr>
        </p:nvGraphicFramePr>
        <p:xfrm>
          <a:off x="384175" y="5732463"/>
          <a:ext cx="837406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1" name="Equation" r:id="rId5" imgW="3454200" imgH="330120" progId="Equation.DSMT4">
                  <p:embed/>
                </p:oleObj>
              </mc:Choice>
              <mc:Fallback>
                <p:oleObj name="Equation" r:id="rId5" imgW="3454200" imgH="33012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732463"/>
                        <a:ext cx="8374063" cy="7921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13">
            <a:extLst>
              <a:ext uri="{FF2B5EF4-FFF2-40B4-BE49-F238E27FC236}">
                <a16:creationId xmlns="" xmlns:a16="http://schemas.microsoft.com/office/drawing/2014/main" id="{019DA8F1-BCED-422E-933F-056CE1D2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5004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419418-42FE-4361-94CB-EF4B6D03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769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Реальная линза</a:t>
            </a:r>
          </a:p>
        </p:txBody>
      </p:sp>
      <p:sp>
        <p:nvSpPr>
          <p:cNvPr id="11270" name="TextBox 9">
            <a:extLst>
              <a:ext uri="{FF2B5EF4-FFF2-40B4-BE49-F238E27FC236}">
                <a16:creationId xmlns="" xmlns:a16="http://schemas.microsoft.com/office/drawing/2014/main" id="{74A6E8F0-163D-4529-880F-688C02361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5580062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Все ошибки вносимые линзой формируются уже на стадии образования дифракционного изображения </a:t>
            </a:r>
            <a:r>
              <a:rPr lang="en-US" altLang="ru-RU" sz="1800" b="1" i="1">
                <a:solidFill>
                  <a:srgbClr val="0000FF"/>
                </a:solidFill>
              </a:rPr>
              <a:t>Q’</a:t>
            </a:r>
            <a:r>
              <a:rPr lang="en-US" altLang="ru-RU" sz="1800" b="1">
                <a:solidFill>
                  <a:srgbClr val="0000FF"/>
                </a:solidFill>
              </a:rPr>
              <a:t>(</a:t>
            </a:r>
            <a:r>
              <a:rPr lang="en-US" altLang="ru-RU" sz="1800" b="1" i="1">
                <a:solidFill>
                  <a:srgbClr val="0000FF"/>
                </a:solidFill>
              </a:rPr>
              <a:t>x*, y*</a:t>
            </a:r>
            <a:r>
              <a:rPr lang="en-US" altLang="ru-RU" sz="1800" b="1">
                <a:solidFill>
                  <a:srgbClr val="0000FF"/>
                </a:solidFill>
              </a:rPr>
              <a:t>)</a:t>
            </a:r>
            <a:r>
              <a:rPr lang="ru-RU" altLang="ru-RU" sz="18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271" name="TextBox 11">
            <a:extLst>
              <a:ext uri="{FF2B5EF4-FFF2-40B4-BE49-F238E27FC236}">
                <a16:creationId xmlns="" xmlns:a16="http://schemas.microsoft.com/office/drawing/2014/main" id="{73A21D8F-1299-48EE-9A50-D3185E6BF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141663"/>
            <a:ext cx="5580062" cy="2122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Исследования </a:t>
            </a:r>
            <a:r>
              <a:rPr lang="ru-RU" altLang="ru-RU" sz="2000" b="1" dirty="0" err="1">
                <a:solidFill>
                  <a:srgbClr val="0000FF"/>
                </a:solidFill>
              </a:rPr>
              <a:t>Аббе</a:t>
            </a:r>
            <a:r>
              <a:rPr lang="ru-RU" altLang="ru-RU" sz="2000" b="1" dirty="0">
                <a:solidFill>
                  <a:srgbClr val="0000FF"/>
                </a:solidFill>
              </a:rPr>
              <a:t> показали, что для учета ошибок линзы дифракционное изображение формируемое в задней фокальной плоскости следует умножить на функцию </a:t>
            </a:r>
            <a:r>
              <a:rPr lang="en-US" altLang="ru-RU" sz="2000" i="1" dirty="0">
                <a:solidFill>
                  <a:srgbClr val="FF0000"/>
                </a:solidFill>
              </a:rPr>
              <a:t>A</a:t>
            </a:r>
            <a:r>
              <a:rPr lang="en-US" altLang="ru-RU" sz="2000" dirty="0">
                <a:solidFill>
                  <a:srgbClr val="FF0000"/>
                </a:solidFill>
              </a:rPr>
              <a:t>(</a:t>
            </a:r>
            <a:r>
              <a:rPr lang="en-US" altLang="ru-RU" sz="2000" i="1" dirty="0">
                <a:solidFill>
                  <a:srgbClr val="FF0000"/>
                </a:solidFill>
              </a:rPr>
              <a:t>x*,y*</a:t>
            </a:r>
            <a:r>
              <a:rPr lang="en-US" altLang="ru-RU" sz="2000" dirty="0">
                <a:solidFill>
                  <a:srgbClr val="FF0000"/>
                </a:solidFill>
              </a:rPr>
              <a:t>)·</a:t>
            </a:r>
            <a:r>
              <a:rPr lang="en-US" altLang="ru-RU" sz="2000" dirty="0" err="1">
                <a:solidFill>
                  <a:srgbClr val="FF0000"/>
                </a:solidFill>
              </a:rPr>
              <a:t>e</a:t>
            </a:r>
            <a:r>
              <a:rPr lang="en-US" altLang="ru-RU" sz="2000" i="1" baseline="30000" dirty="0" err="1">
                <a:solidFill>
                  <a:srgbClr val="FF0000"/>
                </a:solidFill>
              </a:rPr>
              <a:t>i</a:t>
            </a:r>
            <a:r>
              <a:rPr lang="el-GR" altLang="ru-RU" sz="2000" i="1" baseline="30000" dirty="0">
                <a:solidFill>
                  <a:srgbClr val="FF0000"/>
                </a:solidFill>
              </a:rPr>
              <a:t>χ</a:t>
            </a:r>
            <a:r>
              <a:rPr lang="en-US" altLang="ru-RU" sz="2000" i="1" baseline="30000" dirty="0">
                <a:solidFill>
                  <a:srgbClr val="FF0000"/>
                </a:solidFill>
              </a:rPr>
              <a:t>(x*,y*)</a:t>
            </a:r>
            <a:r>
              <a:rPr lang="ru-RU" altLang="ru-RU" sz="2000" b="1" dirty="0">
                <a:solidFill>
                  <a:srgbClr val="0000F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Здесь</a:t>
            </a:r>
            <a:r>
              <a:rPr lang="ru-RU" altLang="ru-RU" sz="1600" i="1" dirty="0"/>
              <a:t> </a:t>
            </a:r>
            <a:r>
              <a:rPr lang="ru-RU" altLang="ru-RU" sz="1600" dirty="0"/>
              <a:t>функция </a:t>
            </a:r>
            <a:r>
              <a:rPr lang="en-US" altLang="ru-RU" sz="1600" i="1" dirty="0"/>
              <a:t>A</a:t>
            </a:r>
            <a:r>
              <a:rPr lang="en-US" altLang="ru-RU" sz="1600" dirty="0"/>
              <a:t>(</a:t>
            </a:r>
            <a:r>
              <a:rPr lang="en-US" altLang="ru-RU" sz="1600" i="1" dirty="0"/>
              <a:t>x*,y*</a:t>
            </a:r>
            <a:r>
              <a:rPr lang="en-US" altLang="ru-RU" sz="1600" dirty="0"/>
              <a:t>)</a:t>
            </a:r>
            <a:r>
              <a:rPr lang="ru-RU" altLang="ru-RU" sz="1600" dirty="0"/>
              <a:t> – описывает амплитудные искажения изображения, а </a:t>
            </a:r>
            <a:r>
              <a:rPr lang="el-GR" altLang="ru-RU" sz="1600" i="1" dirty="0"/>
              <a:t>χ</a:t>
            </a:r>
            <a:r>
              <a:rPr lang="en-US" altLang="ru-RU" sz="1600" i="1" dirty="0"/>
              <a:t>(x*,y*)</a:t>
            </a:r>
            <a:r>
              <a:rPr lang="ru-RU" altLang="ru-RU" sz="1600" i="1" dirty="0"/>
              <a:t> - </a:t>
            </a:r>
            <a:r>
              <a:rPr lang="ru-RU" altLang="ru-RU" sz="1600" dirty="0"/>
              <a:t>фазовые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270" grpId="0" animBg="1"/>
      <p:bldP spid="1127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FC3624-84CE-4ADC-83BD-C6A047A4973D}"/>
              </a:ext>
            </a:extLst>
          </p:cNvPr>
          <p:cNvSpPr txBox="1"/>
          <p:nvPr/>
        </p:nvSpPr>
        <p:spPr>
          <a:xfrm>
            <a:off x="0" y="5013176"/>
            <a:ext cx="9144000" cy="10081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416E10-75BF-497F-9C8B-61EA1565E4A6}"/>
              </a:ext>
            </a:extLst>
          </p:cNvPr>
          <p:cNvSpPr txBox="1"/>
          <p:nvPr/>
        </p:nvSpPr>
        <p:spPr>
          <a:xfrm>
            <a:off x="7587" y="3717032"/>
            <a:ext cx="9144000" cy="11521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099C3F-FE93-48F7-A919-9D6586507586}"/>
              </a:ext>
            </a:extLst>
          </p:cNvPr>
          <p:cNvSpPr txBox="1"/>
          <p:nvPr/>
        </p:nvSpPr>
        <p:spPr>
          <a:xfrm>
            <a:off x="0" y="2420889"/>
            <a:ext cx="9144000" cy="11521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C4B7F5-51F1-484C-8099-BA3AB27F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769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Реальная линза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4A4E3139-5494-49C6-9AB0-DBAD4141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8413"/>
            <a:ext cx="9144000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В фокальной плоскости линзы формируется дифракционный Фурье-образ объекта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8479FB5F-078B-4167-A5B7-71FD81FD3A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086784"/>
              </p:ext>
            </p:extLst>
          </p:nvPr>
        </p:nvGraphicFramePr>
        <p:xfrm>
          <a:off x="971600" y="2461721"/>
          <a:ext cx="6807752" cy="82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3" name="Equation" r:id="rId3" imgW="2730240" imgH="330120" progId="Equation.DSMT4">
                  <p:embed/>
                </p:oleObj>
              </mc:Choice>
              <mc:Fallback>
                <p:oleObj name="Equation" r:id="rId3" imgW="2730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2461721"/>
                        <a:ext cx="6807752" cy="8232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E3DF71A2-9401-49B7-94FA-A9B9A4C71D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383749"/>
              </p:ext>
            </p:extLst>
          </p:nvPr>
        </p:nvGraphicFramePr>
        <p:xfrm>
          <a:off x="953360" y="3802540"/>
          <a:ext cx="6825992" cy="922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4" name="Equation" r:id="rId5" imgW="3301920" imgH="444240" progId="Equation.DSMT4">
                  <p:embed/>
                </p:oleObj>
              </mc:Choice>
              <mc:Fallback>
                <p:oleObj name="Equation" r:id="rId5" imgW="3301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3360" y="3802540"/>
                        <a:ext cx="6825992" cy="92260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F1CBD785-982E-45B9-A832-13DDCE5A28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987700"/>
              </p:ext>
            </p:extLst>
          </p:nvPr>
        </p:nvGraphicFramePr>
        <p:xfrm>
          <a:off x="1014010" y="5060880"/>
          <a:ext cx="7115979" cy="8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5" name="Equation" r:id="rId7" imgW="2730240" imgH="330120" progId="Equation.DSMT4">
                  <p:embed/>
                </p:oleObj>
              </mc:Choice>
              <mc:Fallback>
                <p:oleObj name="Equation" r:id="rId7" imgW="2730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4010" y="5060880"/>
                        <a:ext cx="7115979" cy="8605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3093169-A41E-444C-936F-78012E2DD2AD}"/>
              </a:ext>
            </a:extLst>
          </p:cNvPr>
          <p:cNvSpPr/>
          <p:nvPr/>
        </p:nvSpPr>
        <p:spPr>
          <a:xfrm>
            <a:off x="5220072" y="4954668"/>
            <a:ext cx="3024336" cy="110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7" grpId="0" animBg="1"/>
      <p:bldP spid="2" grpId="0" animBg="1"/>
      <p:bldP spid="3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B8BE94-4A4D-4962-B665-2B86788099C0}"/>
              </a:ext>
            </a:extLst>
          </p:cNvPr>
          <p:cNvSpPr txBox="1"/>
          <p:nvPr/>
        </p:nvSpPr>
        <p:spPr>
          <a:xfrm>
            <a:off x="-11113" y="-7938"/>
            <a:ext cx="9144001" cy="1200151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Тогда изображение формируемое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в плоскости Гаусса будет иметь вид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570AB34E-300E-4325-9F9F-87014EF508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576064"/>
              </p:ext>
            </p:extLst>
          </p:nvPr>
        </p:nvGraphicFramePr>
        <p:xfrm>
          <a:off x="0" y="1290502"/>
          <a:ext cx="9132888" cy="101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5" name="Equation" r:id="rId3" imgW="2641320" imgH="304560" progId="Equation.DSMT4">
                  <p:embed/>
                </p:oleObj>
              </mc:Choice>
              <mc:Fallback>
                <p:oleObj name="Equation" r:id="rId3" imgW="2641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90502"/>
                        <a:ext cx="9132888" cy="101646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7ACDBDE0-76A7-4966-B105-6A46DB5968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188744"/>
              </p:ext>
            </p:extLst>
          </p:nvPr>
        </p:nvGraphicFramePr>
        <p:xfrm>
          <a:off x="-11113" y="2363461"/>
          <a:ext cx="9144000" cy="118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6" name="Equation" r:id="rId5" imgW="3085920" imgH="406080" progId="Equation.DSMT4">
                  <p:embed/>
                </p:oleObj>
              </mc:Choice>
              <mc:Fallback>
                <p:oleObj name="Equation" r:id="rId5" imgW="3085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1113" y="2363461"/>
                        <a:ext cx="9144000" cy="118999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917A1BBC-00D5-4389-BBCB-E3AD1DE729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0257"/>
              </p:ext>
            </p:extLst>
          </p:nvPr>
        </p:nvGraphicFramePr>
        <p:xfrm>
          <a:off x="0" y="3609946"/>
          <a:ext cx="9132888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7" name="Equation" r:id="rId7" imgW="2743200" imgH="304560" progId="Equation.DSMT4">
                  <p:embed/>
                </p:oleObj>
              </mc:Choice>
              <mc:Fallback>
                <p:oleObj name="Equation" r:id="rId7" imgW="27432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609946"/>
                        <a:ext cx="9132888" cy="1008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706CFE5-10D8-4BA2-906C-C4C94C2CD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387204"/>
              </p:ext>
            </p:extLst>
          </p:nvPr>
        </p:nvGraphicFramePr>
        <p:xfrm>
          <a:off x="-11113" y="4657162"/>
          <a:ext cx="9132887" cy="117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8" name="Equation" r:id="rId9" imgW="2298600" imgH="304560" progId="Equation.DSMT4">
                  <p:embed/>
                </p:oleObj>
              </mc:Choice>
              <mc:Fallback>
                <p:oleObj name="Equation" r:id="rId9" imgW="2298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1113" y="4657162"/>
                        <a:ext cx="9132887" cy="117440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B5DA5641-5E35-4600-9758-92BE4905D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678703"/>
              </p:ext>
            </p:extLst>
          </p:nvPr>
        </p:nvGraphicFramePr>
        <p:xfrm>
          <a:off x="1763688" y="5870673"/>
          <a:ext cx="5239452" cy="96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9" name="Equation" r:id="rId11" imgW="1650960" imgH="304560" progId="Equation.DSMT4">
                  <p:embed/>
                </p:oleObj>
              </mc:Choice>
              <mc:Fallback>
                <p:oleObj name="Equation" r:id="rId11" imgW="16509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63688" y="5870673"/>
                        <a:ext cx="5239452" cy="9672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3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4DD79053-D510-41DA-8943-0D3268EF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1" cy="1077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Функция </a:t>
            </a:r>
            <a:r>
              <a:rPr lang="en-US" altLang="ru-RU" i="1">
                <a:solidFill>
                  <a:srgbClr val="FF0000"/>
                </a:solidFill>
              </a:rPr>
              <a:t>S</a:t>
            </a:r>
            <a:r>
              <a:rPr lang="en-US" altLang="ru-RU">
                <a:solidFill>
                  <a:srgbClr val="FF0000"/>
                </a:solidFill>
              </a:rPr>
              <a:t>(</a:t>
            </a:r>
            <a:r>
              <a:rPr lang="en-US" altLang="ru-RU" i="1">
                <a:solidFill>
                  <a:srgbClr val="FF0000"/>
                </a:solidFill>
              </a:rPr>
              <a:t>x,y</a:t>
            </a:r>
            <a:r>
              <a:rPr lang="en-US" altLang="ru-RU">
                <a:solidFill>
                  <a:srgbClr val="FF0000"/>
                </a:solidFill>
              </a:rPr>
              <a:t>)</a:t>
            </a:r>
            <a:r>
              <a:rPr lang="en-US" altLang="ru-RU" b="1">
                <a:solidFill>
                  <a:srgbClr val="FF0000"/>
                </a:solidFill>
              </a:rPr>
              <a:t> – </a:t>
            </a:r>
            <a:r>
              <a:rPr lang="ru-RU" altLang="ru-RU" b="1">
                <a:solidFill>
                  <a:srgbClr val="FF0000"/>
                </a:solidFill>
              </a:rPr>
              <a:t>называется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передаточной функцией линзы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BFD5DF8C-8B5F-4CC6-BF5F-23804B60C7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871844"/>
              </p:ext>
            </p:extLst>
          </p:nvPr>
        </p:nvGraphicFramePr>
        <p:xfrm>
          <a:off x="1406182" y="1268760"/>
          <a:ext cx="6331635" cy="187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6" name="Equation" r:id="rId3" imgW="2920680" imgH="863280" progId="Equation.DSMT4">
                  <p:embed/>
                </p:oleObj>
              </mc:Choice>
              <mc:Fallback>
                <p:oleObj name="Equation" r:id="rId3" imgW="292068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182" y="1268760"/>
                        <a:ext cx="6331635" cy="18719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0">
            <a:extLst>
              <a:ext uri="{FF2B5EF4-FFF2-40B4-BE49-F238E27FC236}">
                <a16:creationId xmlns="" xmlns:a16="http://schemas.microsoft.com/office/drawing/2014/main" id="{B03ECC81-BCB1-459E-BF84-2201EC96F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2461"/>
              </p:ext>
            </p:extLst>
          </p:nvPr>
        </p:nvGraphicFramePr>
        <p:xfrm>
          <a:off x="583317" y="3281900"/>
          <a:ext cx="7977364" cy="107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7" name="Equation" r:id="rId5" imgW="1968500" imgH="266700" progId="Equation.DSMT4">
                  <p:embed/>
                </p:oleObj>
              </mc:Choice>
              <mc:Fallback>
                <p:oleObj name="Equation" r:id="rId5" imgW="1968500" imgH="266700" progId="Equation.DSMT4">
                  <p:embed/>
                  <p:pic>
                    <p:nvPicPr>
                      <p:cNvPr id="8197" name="Object 30">
                        <a:extLst>
                          <a:ext uri="{FF2B5EF4-FFF2-40B4-BE49-F238E27FC236}">
                            <a16:creationId xmlns="" xmlns:a16="http://schemas.microsoft.com/office/drawing/2014/main" id="{24FE0CB2-6BB3-46F1-925A-F47CE793F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317" y="3281900"/>
                        <a:ext cx="7977364" cy="10796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1">
            <a:extLst>
              <a:ext uri="{FF2B5EF4-FFF2-40B4-BE49-F238E27FC236}">
                <a16:creationId xmlns="" xmlns:a16="http://schemas.microsoft.com/office/drawing/2014/main" id="{F3920FBA-6F6C-4F8A-9DE6-AA7F6AC63C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828350"/>
              </p:ext>
            </p:extLst>
          </p:nvPr>
        </p:nvGraphicFramePr>
        <p:xfrm>
          <a:off x="1672014" y="4494981"/>
          <a:ext cx="6065803" cy="1468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8" name="Equation" r:id="rId7" imgW="2730240" imgH="660240" progId="Equation.DSMT4">
                  <p:embed/>
                </p:oleObj>
              </mc:Choice>
              <mc:Fallback>
                <p:oleObj name="Equation" r:id="rId7" imgW="2730240" imgH="660240" progId="Equation.DSMT4">
                  <p:embed/>
                  <p:pic>
                    <p:nvPicPr>
                      <p:cNvPr id="8198" name="Object 31">
                        <a:extLst>
                          <a:ext uri="{FF2B5EF4-FFF2-40B4-BE49-F238E27FC236}">
                            <a16:creationId xmlns="" xmlns:a16="http://schemas.microsoft.com/office/drawing/2014/main" id="{B9C0458A-D28C-4042-A43E-01F83C2F47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014" y="4494981"/>
                        <a:ext cx="6065803" cy="146827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A9D35E5C-FE7F-4743-BCC7-F560C6AE3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922267"/>
              </p:ext>
            </p:extLst>
          </p:nvPr>
        </p:nvGraphicFramePr>
        <p:xfrm>
          <a:off x="1691680" y="6124575"/>
          <a:ext cx="56102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9" name="Equation" r:id="rId9" imgW="5610266" imgH="733302" progId="Equation.DSMT4">
                  <p:embed/>
                </p:oleObj>
              </mc:Choice>
              <mc:Fallback>
                <p:oleObj name="Equation" r:id="rId9" imgW="5610266" imgH="733302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C4FA2130-19AC-461D-881D-99AFA1D3C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91680" y="6124575"/>
                        <a:ext cx="5610225" cy="733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1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0FBB9EEE-7713-4683-85CB-3200DB98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8388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30">
            <a:extLst>
              <a:ext uri="{FF2B5EF4-FFF2-40B4-BE49-F238E27FC236}">
                <a16:creationId xmlns="" xmlns:a16="http://schemas.microsoft.com/office/drawing/2014/main" id="{41AC2190-87F3-4D8D-8859-2375A3CC2B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864823"/>
              </p:ext>
            </p:extLst>
          </p:nvPr>
        </p:nvGraphicFramePr>
        <p:xfrm>
          <a:off x="3192179" y="404664"/>
          <a:ext cx="5851654" cy="79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0" name="Equation" r:id="rId4" imgW="1968500" imgH="266700" progId="Equation.DSMT4">
                  <p:embed/>
                </p:oleObj>
              </mc:Choice>
              <mc:Fallback>
                <p:oleObj name="Equation" r:id="rId4" imgW="1968500" imgH="266700" progId="Equation.DSMT4">
                  <p:embed/>
                  <p:pic>
                    <p:nvPicPr>
                      <p:cNvPr id="8197" name="Object 30">
                        <a:extLst>
                          <a:ext uri="{FF2B5EF4-FFF2-40B4-BE49-F238E27FC236}">
                            <a16:creationId xmlns="" xmlns:a16="http://schemas.microsoft.com/office/drawing/2014/main" id="{24FE0CB2-6BB3-46F1-925A-F47CE793F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2179" y="404664"/>
                        <a:ext cx="5851654" cy="79193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F6D81B9B-DC9C-4052-B4A7-90D3B6FE79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943082"/>
              </p:ext>
            </p:extLst>
          </p:nvPr>
        </p:nvGraphicFramePr>
        <p:xfrm>
          <a:off x="3192178" y="3054882"/>
          <a:ext cx="5951822" cy="837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1" name="Equation" r:id="rId6" imgW="5610266" imgH="733302" progId="Equation.DSMT4">
                  <p:embed/>
                </p:oleObj>
              </mc:Choice>
              <mc:Fallback>
                <p:oleObj name="Equation" r:id="rId6" imgW="5610266" imgH="733302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C4FA2130-19AC-461D-881D-99AFA1D3C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2178" y="3054882"/>
                        <a:ext cx="5951822" cy="8372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="" xmlns:a16="http://schemas.microsoft.com/office/drawing/2014/main" id="{C335F162-7E9A-40F1-A2D3-771D5277C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793963"/>
              </p:ext>
            </p:extLst>
          </p:nvPr>
        </p:nvGraphicFramePr>
        <p:xfrm>
          <a:off x="2185987" y="4149080"/>
          <a:ext cx="47720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2" name="Equation" r:id="rId8" imgW="4772066" imgH="1409573" progId="Equation.DSMT4">
                  <p:embed/>
                </p:oleObj>
              </mc:Choice>
              <mc:Fallback>
                <p:oleObj name="Equation" r:id="rId8" imgW="4772066" imgH="14095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85987" y="4149080"/>
                        <a:ext cx="4772025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>
            <a:extLst>
              <a:ext uri="{FF2B5EF4-FFF2-40B4-BE49-F238E27FC236}">
                <a16:creationId xmlns="" xmlns:a16="http://schemas.microsoft.com/office/drawing/2014/main" id="{18F10B8E-88ED-434D-8B22-E960F44B3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8692"/>
            <a:ext cx="9144000" cy="6492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1" name="Object 33">
            <a:extLst>
              <a:ext uri="{FF2B5EF4-FFF2-40B4-BE49-F238E27FC236}">
                <a16:creationId xmlns="" xmlns:a16="http://schemas.microsoft.com/office/drawing/2014/main" id="{EE9F7AAA-AE1B-47F7-A927-CCC834135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579634"/>
              </p:ext>
            </p:extLst>
          </p:nvPr>
        </p:nvGraphicFramePr>
        <p:xfrm>
          <a:off x="906462" y="6112817"/>
          <a:ext cx="15843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3" name="Equation" r:id="rId10" imgW="494870" imgH="253780" progId="Equation.DSMT4">
                  <p:embed/>
                </p:oleObj>
              </mc:Choice>
              <mc:Fallback>
                <p:oleObj name="Equation" r:id="rId10" imgW="494870" imgH="253780" progId="Equation.DSMT4">
                  <p:embed/>
                  <p:pic>
                    <p:nvPicPr>
                      <p:cNvPr id="8201" name="Object 33">
                        <a:extLst>
                          <a:ext uri="{FF2B5EF4-FFF2-40B4-BE49-F238E27FC236}">
                            <a16:creationId xmlns="" xmlns:a16="http://schemas.microsoft.com/office/drawing/2014/main" id="{363D63AA-F83C-4E32-9477-7F32C7F8F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62" y="6112817"/>
                        <a:ext cx="15843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C5D300AB-E4A1-4053-B8D1-AD2EAD4E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7" y="6277917"/>
            <a:ext cx="529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Передаточная функция оптической системы</a:t>
            </a:r>
          </a:p>
        </p:txBody>
      </p:sp>
      <p:sp>
        <p:nvSpPr>
          <p:cNvPr id="13" name="Line 12">
            <a:extLst>
              <a:ext uri="{FF2B5EF4-FFF2-40B4-BE49-F238E27FC236}">
                <a16:creationId xmlns="" xmlns:a16="http://schemas.microsoft.com/office/drawing/2014/main" id="{EBB19A08-AC48-4D25-B7FA-D6D565F25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4924" y="6462067"/>
            <a:ext cx="360363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4B8BDFE-663F-4BBD-9C83-8E0F606AE8B5}"/>
              </a:ext>
            </a:extLst>
          </p:cNvPr>
          <p:cNvSpPr/>
          <p:nvPr/>
        </p:nvSpPr>
        <p:spPr>
          <a:xfrm>
            <a:off x="5292080" y="1421527"/>
            <a:ext cx="122413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l-GR" altLang="ru-RU" i="1" dirty="0">
                <a:solidFill>
                  <a:srgbClr val="FF0000"/>
                </a:solidFill>
              </a:rPr>
              <a:t>φ</a:t>
            </a:r>
            <a:r>
              <a:rPr lang="ru-RU" altLang="ru-RU" i="1" dirty="0">
                <a:solidFill>
                  <a:srgbClr val="FF0000"/>
                </a:solidFill>
              </a:rPr>
              <a:t>(</a:t>
            </a:r>
            <a:r>
              <a:rPr lang="ru-RU" altLang="ru-RU" i="1" dirty="0" err="1">
                <a:solidFill>
                  <a:srgbClr val="FF0000"/>
                </a:solidFill>
              </a:rPr>
              <a:t>x,y</a:t>
            </a:r>
            <a:r>
              <a:rPr lang="ru-RU" altLang="ru-RU" i="1" dirty="0">
                <a:solidFill>
                  <a:srgbClr val="FF0000"/>
                </a:solidFill>
              </a:rPr>
              <a:t>)&lt;&lt;1</a:t>
            </a:r>
            <a:endParaRPr lang="ru-RU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CA5AD8D7-F64E-44F8-92B7-6C30CB792A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703347"/>
              </p:ext>
            </p:extLst>
          </p:nvPr>
        </p:nvGraphicFramePr>
        <p:xfrm>
          <a:off x="3192179" y="1907319"/>
          <a:ext cx="5951821" cy="79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34" name="Equation" r:id="rId12" imgW="2603160" imgH="330120" progId="Equation.DSMT4">
                  <p:embed/>
                </p:oleObj>
              </mc:Choice>
              <mc:Fallback>
                <p:oleObj name="Equation" r:id="rId12" imgW="26031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92179" y="1907319"/>
                        <a:ext cx="5951821" cy="79617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4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9">
            <a:extLst>
              <a:ext uri="{FF2B5EF4-FFF2-40B4-BE49-F238E27FC236}">
                <a16:creationId xmlns="" xmlns:a16="http://schemas.microsoft.com/office/drawing/2014/main" id="{DD8875F9-A2AC-4A45-9556-2597D7376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609850"/>
            <a:ext cx="6480175" cy="42481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315" name="Rectangle 4">
            <a:extLst>
              <a:ext uri="{FF2B5EF4-FFF2-40B4-BE49-F238E27FC236}">
                <a16:creationId xmlns="" xmlns:a16="http://schemas.microsoft.com/office/drawing/2014/main" id="{5315E455-5ED7-431D-BA82-70DD36313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3"/>
            <a:ext cx="9144000" cy="8318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АНАЛИЗ ПЕРЕДАТОЧНОЙ ФУНКЦИИ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ЭЛЕКТРОННОГО МИКРОСКОПА</a:t>
            </a:r>
            <a:r>
              <a:rPr lang="ru-RU" altLang="ru-RU" sz="2400"/>
              <a:t> </a:t>
            </a:r>
          </a:p>
        </p:txBody>
      </p:sp>
      <p:sp>
        <p:nvSpPr>
          <p:cNvPr id="13316" name="Text Box 5">
            <a:extLst>
              <a:ext uri="{FF2B5EF4-FFF2-40B4-BE49-F238E27FC236}">
                <a16:creationId xmlns="" xmlns:a16="http://schemas.microsoft.com/office/drawing/2014/main" id="{AD2FAAEC-E114-4193-9EFD-E7B73B712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900"/>
            <a:ext cx="9144000" cy="156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FF"/>
                </a:solidFill>
              </a:rPr>
              <a:t>Передаточная функция интегрирует в себе различного рода ошибки оптической системы при передаче и формировании изображения объекта. Любая оптическая система будет вносить искажения, как в амплитуду, так и в фазу проходящей волны. Основными ошибками оптических систем являются дифракционная, сферическая, хроматическая аберрации, ошибки, вносимые расходимостью пучка и дефокусировкой. Исследования Гюйгенса-Френеля показали, что эти ошибки имеют вид</a:t>
            </a:r>
            <a:r>
              <a:rPr lang="ru-RU" altLang="ru-RU" sz="1600"/>
              <a:t> </a:t>
            </a:r>
          </a:p>
        </p:txBody>
      </p:sp>
      <p:graphicFrame>
        <p:nvGraphicFramePr>
          <p:cNvPr id="21556" name="Group 52">
            <a:extLst>
              <a:ext uri="{FF2B5EF4-FFF2-40B4-BE49-F238E27FC236}">
                <a16:creationId xmlns="" xmlns:a16="http://schemas.microsoft.com/office/drawing/2014/main" id="{64FA6E3A-F552-4705-B344-78E8B197427C}"/>
              </a:ext>
            </a:extLst>
          </p:cNvPr>
          <p:cNvGraphicFramePr>
            <a:graphicFrameLocks noGrp="1"/>
          </p:cNvGraphicFramePr>
          <p:nvPr/>
        </p:nvGraphicFramePr>
        <p:xfrm>
          <a:off x="1258888" y="2681288"/>
          <a:ext cx="6311900" cy="4064000"/>
        </p:xfrm>
        <a:graphic>
          <a:graphicData uri="http://schemas.openxmlformats.org/drawingml/2006/table">
            <a:tbl>
              <a:tblPr/>
              <a:tblGrid>
                <a:gridCol w="21034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5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034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Сферическая аберрация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Хроматическая аберрация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Ошибка дефокусировки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35" name="Rectangle 54">
            <a:extLst>
              <a:ext uri="{FF2B5EF4-FFF2-40B4-BE49-F238E27FC236}">
                <a16:creationId xmlns="" xmlns:a16="http://schemas.microsoft.com/office/drawing/2014/main" id="{E0288006-3F94-439B-81D2-EDBAB1ED9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3340" name="Object 68">
            <a:extLst>
              <a:ext uri="{FF2B5EF4-FFF2-40B4-BE49-F238E27FC236}">
                <a16:creationId xmlns="" xmlns:a16="http://schemas.microsoft.com/office/drawing/2014/main" id="{2501B65B-8633-4214-8EFC-5FD2AC611F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031406"/>
              </p:ext>
            </p:extLst>
          </p:nvPr>
        </p:nvGraphicFramePr>
        <p:xfrm>
          <a:off x="3706813" y="2754313"/>
          <a:ext cx="1441450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2" name="Equation" r:id="rId4" imgW="787400" imgH="457200" progId="Equation.DSMT4">
                  <p:embed/>
                </p:oleObj>
              </mc:Choice>
              <mc:Fallback>
                <p:oleObj name="Equation" r:id="rId4" imgW="787400" imgH="457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2754313"/>
                        <a:ext cx="1441450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7" name="Rectangle 56">
            <a:extLst>
              <a:ext uri="{FF2B5EF4-FFF2-40B4-BE49-F238E27FC236}">
                <a16:creationId xmlns="" xmlns:a16="http://schemas.microsoft.com/office/drawing/2014/main" id="{47DFA85A-93FC-4638-912A-43B3B848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3342" name="Object 69">
            <a:extLst>
              <a:ext uri="{FF2B5EF4-FFF2-40B4-BE49-F238E27FC236}">
                <a16:creationId xmlns="" xmlns:a16="http://schemas.microsoft.com/office/drawing/2014/main" id="{EBAE70F8-6500-4296-A95A-9D96A3565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413582"/>
              </p:ext>
            </p:extLst>
          </p:nvPr>
        </p:nvGraphicFramePr>
        <p:xfrm>
          <a:off x="3606800" y="3890963"/>
          <a:ext cx="164306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3" name="Equation" r:id="rId6" imgW="723600" imgH="241200" progId="Equation.DSMT4">
                  <p:embed/>
                </p:oleObj>
              </mc:Choice>
              <mc:Fallback>
                <p:oleObj name="Equation" r:id="rId6" imgW="723600" imgH="241200" progId="Equation.DSMT4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3890963"/>
                        <a:ext cx="164306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9" name="Rectangle 58">
            <a:extLst>
              <a:ext uri="{FF2B5EF4-FFF2-40B4-BE49-F238E27FC236}">
                <a16:creationId xmlns="" xmlns:a16="http://schemas.microsoft.com/office/drawing/2014/main" id="{0C2EB302-4577-4170-AF79-6D0A784E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3344" name="Object 70">
            <a:extLst>
              <a:ext uri="{FF2B5EF4-FFF2-40B4-BE49-F238E27FC236}">
                <a16:creationId xmlns="" xmlns:a16="http://schemas.microsoft.com/office/drawing/2014/main" id="{E7C13965-B072-4381-890D-CC4552DF96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796829"/>
              </p:ext>
            </p:extLst>
          </p:nvPr>
        </p:nvGraphicFramePr>
        <p:xfrm>
          <a:off x="5507038" y="3833813"/>
          <a:ext cx="20161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4" name="Equation" r:id="rId8" imgW="1091726" imgH="418918" progId="Equation.DSMT4">
                  <p:embed/>
                </p:oleObj>
              </mc:Choice>
              <mc:Fallback>
                <p:oleObj name="Equation" r:id="rId8" imgW="1091726" imgH="418918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3833813"/>
                        <a:ext cx="201612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5" name="Object 71">
            <a:extLst>
              <a:ext uri="{FF2B5EF4-FFF2-40B4-BE49-F238E27FC236}">
                <a16:creationId xmlns="" xmlns:a16="http://schemas.microsoft.com/office/drawing/2014/main" id="{74CFEAF1-9B95-4F80-B226-AC99884FF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990370"/>
              </p:ext>
            </p:extLst>
          </p:nvPr>
        </p:nvGraphicFramePr>
        <p:xfrm>
          <a:off x="3768725" y="4697413"/>
          <a:ext cx="13192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5" name="Equation" r:id="rId10" imgW="711200" imgH="228600" progId="Equation.DSMT4">
                  <p:embed/>
                </p:oleObj>
              </mc:Choice>
              <mc:Fallback>
                <p:oleObj name="Equation" r:id="rId10" imgW="711200" imgH="228600" progId="Equation.DSMT4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8725" y="4697413"/>
                        <a:ext cx="131921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42" name="Rectangle 61">
            <a:extLst>
              <a:ext uri="{FF2B5EF4-FFF2-40B4-BE49-F238E27FC236}">
                <a16:creationId xmlns="" xmlns:a16="http://schemas.microsoft.com/office/drawing/2014/main" id="{96CA0F24-541E-4D93-9D08-7DC48777A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43" name="Rectangle 63">
            <a:extLst>
              <a:ext uri="{FF2B5EF4-FFF2-40B4-BE49-F238E27FC236}">
                <a16:creationId xmlns="" xmlns:a16="http://schemas.microsoft.com/office/drawing/2014/main" id="{FDC8131D-9080-4B48-8AA8-BB1263661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3348" name="Object 72">
            <a:extLst>
              <a:ext uri="{FF2B5EF4-FFF2-40B4-BE49-F238E27FC236}">
                <a16:creationId xmlns="" xmlns:a16="http://schemas.microsoft.com/office/drawing/2014/main" id="{1E91CED0-AB2C-4DF3-94CE-AA95FA511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310390"/>
              </p:ext>
            </p:extLst>
          </p:nvPr>
        </p:nvGraphicFramePr>
        <p:xfrm>
          <a:off x="3676650" y="5921375"/>
          <a:ext cx="12842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6" name="Equation" r:id="rId12" imgW="545760" imgH="228600" progId="Equation.DSMT4">
                  <p:embed/>
                </p:oleObj>
              </mc:Choice>
              <mc:Fallback>
                <p:oleObj name="Equation" r:id="rId12" imgW="545760" imgH="2286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6650" y="5921375"/>
                        <a:ext cx="12842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45" name="Rectangle 65">
            <a:extLst>
              <a:ext uri="{FF2B5EF4-FFF2-40B4-BE49-F238E27FC236}">
                <a16:creationId xmlns="" xmlns:a16="http://schemas.microsoft.com/office/drawing/2014/main" id="{A7031B8A-48C4-4435-9F08-2D6E843EF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3350" name="Object 73">
            <a:extLst>
              <a:ext uri="{FF2B5EF4-FFF2-40B4-BE49-F238E27FC236}">
                <a16:creationId xmlns="" xmlns:a16="http://schemas.microsoft.com/office/drawing/2014/main" id="{2148F9F8-5F06-4EFF-92BD-EADA969CC1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781585"/>
              </p:ext>
            </p:extLst>
          </p:nvPr>
        </p:nvGraphicFramePr>
        <p:xfrm>
          <a:off x="5495925" y="5948363"/>
          <a:ext cx="1825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7" name="Equation" r:id="rId14" imgW="888840" imgH="253800" progId="Equation.DSMT4">
                  <p:embed/>
                </p:oleObj>
              </mc:Choice>
              <mc:Fallback>
                <p:oleObj name="Equation" r:id="rId14" imgW="888840" imgH="253800" progId="Equation.DSMT4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925" y="5948363"/>
                        <a:ext cx="18256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1" name="Object 74">
            <a:extLst>
              <a:ext uri="{FF2B5EF4-FFF2-40B4-BE49-F238E27FC236}">
                <a16:creationId xmlns="" xmlns:a16="http://schemas.microsoft.com/office/drawing/2014/main" id="{9C026BB2-E03E-4974-A93E-D5DFD4E527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4986338"/>
          <a:ext cx="4191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8" name="Equation" r:id="rId16" imgW="190500" imgH="228600" progId="Equation.DSMT4">
                  <p:embed/>
                </p:oleObj>
              </mc:Choice>
              <mc:Fallback>
                <p:oleObj name="Equation" r:id="rId16" imgW="1905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4986338"/>
                        <a:ext cx="4191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2" name="Text Box 67">
            <a:extLst>
              <a:ext uri="{FF2B5EF4-FFF2-40B4-BE49-F238E27FC236}">
                <a16:creationId xmlns="" xmlns:a16="http://schemas.microsoft.com/office/drawing/2014/main" id="{3A2BAA96-3F1D-4980-9D4F-BFC250BF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2844800"/>
            <a:ext cx="1960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Дифракционная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ошибка</a:t>
            </a:r>
          </a:p>
        </p:txBody>
      </p:sp>
      <p:graphicFrame>
        <p:nvGraphicFramePr>
          <p:cNvPr id="13353" name="Object 75">
            <a:extLst>
              <a:ext uri="{FF2B5EF4-FFF2-40B4-BE49-F238E27FC236}">
                <a16:creationId xmlns="" xmlns:a16="http://schemas.microsoft.com/office/drawing/2014/main" id="{0B181AE9-CE30-4730-9F1D-480E52CD5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3125" y="5057775"/>
          <a:ext cx="1957388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9" name="Equation" r:id="rId18" imgW="1714500" imgH="508000" progId="Equation.DSMT4">
                  <p:embed/>
                </p:oleObj>
              </mc:Choice>
              <mc:Fallback>
                <p:oleObj name="Equation" r:id="rId18" imgW="1714500" imgH="508000" progId="Equation.DSMT4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5" y="5057775"/>
                        <a:ext cx="1957388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5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62CF29-68A0-4722-ACF6-2863EA561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03" y="0"/>
            <a:ext cx="9144000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Значительная часть ошибок линзы связана со сферической аберрацией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1C2650D-E3E3-4057-A925-0B5F6A3D3D98}"/>
              </a:ext>
            </a:extLst>
          </p:cNvPr>
          <p:cNvSpPr txBox="1"/>
          <p:nvPr/>
        </p:nvSpPr>
        <p:spPr>
          <a:xfrm>
            <a:off x="-8014" y="2492896"/>
            <a:ext cx="9135946" cy="2677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Отто </a:t>
            </a:r>
            <a:r>
              <a:rPr lang="ru-RU" sz="2800" b="1" dirty="0" err="1"/>
              <a:t>Шерцер</a:t>
            </a:r>
            <a:r>
              <a:rPr lang="ru-RU" sz="2800" b="1" dirty="0"/>
              <a:t> </a:t>
            </a:r>
            <a:r>
              <a:rPr lang="ru-RU" sz="2800" dirty="0"/>
              <a:t>(1909-1982) </a:t>
            </a:r>
            <a:r>
              <a:rPr lang="ru-RU" sz="2800" dirty="0">
                <a:hlinkClick r:id="rId3" tooltip="Германи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немецкий </a:t>
            </a:r>
            <a:r>
              <a:rPr lang="ru-RU" sz="2800" dirty="0">
                <a:hlinkClick r:id="rId4" tooltip="Теоретическая физик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физик-теоретик</a:t>
            </a:r>
            <a:endParaRPr lang="ru-RU" sz="2800" dirty="0"/>
          </a:p>
          <a:p>
            <a:pPr algn="ctr"/>
            <a:r>
              <a:rPr lang="ru-RU" sz="2800" dirty="0" smtClean="0"/>
              <a:t>Показал, что наибольший </a:t>
            </a:r>
            <a:r>
              <a:rPr lang="ru-RU" sz="2800" dirty="0" err="1" smtClean="0"/>
              <a:t>вкладвносят</a:t>
            </a:r>
            <a:r>
              <a:rPr lang="ru-RU" sz="2800" dirty="0" smtClean="0"/>
              <a:t> две составляющие </a:t>
            </a:r>
            <a:endParaRPr lang="ru-RU" sz="2800" dirty="0"/>
          </a:p>
          <a:p>
            <a:pPr algn="ctr"/>
            <a:r>
              <a:rPr lang="ru-RU" sz="2800" dirty="0" smtClean="0"/>
              <a:t>сферическая аберрация </a:t>
            </a:r>
            <a:r>
              <a:rPr lang="ru-RU" sz="2800" dirty="0"/>
              <a:t>и </a:t>
            </a:r>
            <a:r>
              <a:rPr lang="ru-RU" sz="2800" dirty="0" err="1" smtClean="0"/>
              <a:t>дефокусировка</a:t>
            </a:r>
            <a:r>
              <a:rPr lang="ru-RU" sz="2800" dirty="0" smtClean="0"/>
              <a:t>.  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Тогда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зависимость </a:t>
            </a:r>
            <a:r>
              <a:rPr lang="ru-RU" altLang="ru-RU" sz="2800" b="1" dirty="0">
                <a:solidFill>
                  <a:srgbClr val="0000FF"/>
                </a:solidFill>
              </a:rPr>
              <a:t>фазовой части ошибок от апертурного угла</a:t>
            </a:r>
            <a:r>
              <a:rPr lang="ru-RU" sz="2800" dirty="0"/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>будет иметь вид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75044C-E500-4102-9271-0BE44F5E10F5}"/>
              </a:ext>
            </a:extLst>
          </p:cNvPr>
          <p:cNvSpPr txBox="1"/>
          <p:nvPr/>
        </p:nvSpPr>
        <p:spPr>
          <a:xfrm>
            <a:off x="0" y="5594951"/>
            <a:ext cx="9127932" cy="10744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7A12148E-49A6-4042-94FE-8D3976B2CA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897439"/>
              </p:ext>
            </p:extLst>
          </p:nvPr>
        </p:nvGraphicFramePr>
        <p:xfrm>
          <a:off x="1006915" y="5594951"/>
          <a:ext cx="7130169" cy="1074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13" name="Equation" r:id="rId5" imgW="2781000" imgH="419040" progId="Equation.DSMT4">
                  <p:embed/>
                </p:oleObj>
              </mc:Choice>
              <mc:Fallback>
                <p:oleObj name="Equation" r:id="rId5" imgW="2781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6915" y="5594951"/>
                        <a:ext cx="7130169" cy="107440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341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75044C-E500-4102-9271-0BE44F5E10F5}"/>
              </a:ext>
            </a:extLst>
          </p:cNvPr>
          <p:cNvSpPr txBox="1"/>
          <p:nvPr/>
        </p:nvSpPr>
        <p:spPr>
          <a:xfrm>
            <a:off x="0" y="980728"/>
            <a:ext cx="9127932" cy="10744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7A12148E-49A6-4042-94FE-8D3976B2CA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443246"/>
              </p:ext>
            </p:extLst>
          </p:nvPr>
        </p:nvGraphicFramePr>
        <p:xfrm>
          <a:off x="1006915" y="980728"/>
          <a:ext cx="7130169" cy="1074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Equation" r:id="rId4" imgW="2781000" imgH="419040" progId="Equation.DSMT4">
                  <p:embed/>
                </p:oleObj>
              </mc:Choice>
              <mc:Fallback>
                <p:oleObj name="Equation" r:id="rId4" imgW="2781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6915" y="980728"/>
                        <a:ext cx="7130169" cy="107440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" y="2584035"/>
            <a:ext cx="9144000" cy="27699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Интересная деталь – </a:t>
            </a:r>
            <a:r>
              <a:rPr lang="ru-RU" sz="4000" b="1" dirty="0" err="1" smtClean="0">
                <a:solidFill>
                  <a:srgbClr val="FF0000"/>
                </a:solidFill>
              </a:rPr>
              <a:t>дефокусировка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el-GR" sz="5400" b="1" dirty="0" smtClean="0">
                <a:solidFill>
                  <a:srgbClr val="FF0000"/>
                </a:solidFill>
              </a:rPr>
              <a:t>ε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может быть как положительной так и отрицательной!!!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C22F60-5669-43EF-A245-5A6F8D170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17"/>
            <a:ext cx="9144000" cy="68634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Таким образом, подбирая величину дефокусировки,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можно в некоторых пределах скомпенсировать фазовую часть</a:t>
            </a:r>
            <a:r>
              <a:rPr lang="en-US" altLang="ru-RU" sz="4000" b="1" dirty="0">
                <a:solidFill>
                  <a:srgbClr val="FF0000"/>
                </a:solidFill>
              </a:rPr>
              <a:t> </a:t>
            </a:r>
            <a:r>
              <a:rPr lang="ru-RU" altLang="ru-RU" sz="4000" b="1" dirty="0">
                <a:solidFill>
                  <a:srgbClr val="FF0000"/>
                </a:solidFill>
              </a:rPr>
              <a:t>ошибки, связанную со сферической аберрацией, и добиться наилучшего разрешения прибора.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Эта методика и лежит в основе получения высокого разрешения в электронной микроскопии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07263"/>
            <a:ext cx="1944216" cy="225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91888"/>
            <a:ext cx="1944217" cy="22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53351B-282F-4472-8C60-E52FB83E0B3D}"/>
              </a:ext>
            </a:extLst>
          </p:cNvPr>
          <p:cNvSpPr txBox="1"/>
          <p:nvPr/>
        </p:nvSpPr>
        <p:spPr>
          <a:xfrm>
            <a:off x="0" y="116632"/>
            <a:ext cx="9144000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На заряженную частицу </a:t>
            </a:r>
            <a:r>
              <a:rPr lang="en-US" sz="4400" b="1" dirty="0">
                <a:solidFill>
                  <a:srgbClr val="777777"/>
                </a:solidFill>
              </a:rPr>
              <a:t>q</a:t>
            </a:r>
            <a:r>
              <a:rPr lang="en-US" sz="3600" b="1" dirty="0"/>
              <a:t> </a:t>
            </a:r>
            <a:r>
              <a:rPr lang="ru-RU" sz="3600" b="1" dirty="0"/>
              <a:t>движущуюся со скоростью </a:t>
            </a:r>
            <a:r>
              <a:rPr lang="en-US" sz="3600" b="1" dirty="0">
                <a:solidFill>
                  <a:srgbClr val="0000FF"/>
                </a:solidFill>
              </a:rPr>
              <a:t>v</a:t>
            </a:r>
            <a:r>
              <a:rPr lang="en-US" sz="3600" b="1" dirty="0"/>
              <a:t> </a:t>
            </a:r>
          </a:p>
          <a:p>
            <a:pPr algn="ctr"/>
            <a:r>
              <a:rPr lang="ru-RU" sz="3600" b="1" dirty="0"/>
              <a:t>в магнитном поле </a:t>
            </a:r>
            <a:r>
              <a:rPr lang="en-US" sz="4400" b="1" dirty="0">
                <a:solidFill>
                  <a:srgbClr val="FF0000"/>
                </a:solidFill>
              </a:rPr>
              <a:t>B</a:t>
            </a:r>
            <a:r>
              <a:rPr lang="en-US" sz="3600" b="1" dirty="0"/>
              <a:t> </a:t>
            </a:r>
            <a:r>
              <a:rPr lang="ru-RU" sz="3600" b="1" dirty="0"/>
              <a:t>действует </a:t>
            </a:r>
            <a:endParaRPr lang="en-US" sz="3600" b="1" dirty="0"/>
          </a:p>
          <a:p>
            <a:r>
              <a:rPr lang="en-US" sz="3600" b="1" dirty="0"/>
              <a:t>              </a:t>
            </a:r>
            <a:r>
              <a:rPr lang="ru-RU" sz="3600" b="1" dirty="0"/>
              <a:t>сила</a:t>
            </a:r>
            <a:r>
              <a:rPr lang="en-US" sz="3600" b="1" dirty="0"/>
              <a:t> </a:t>
            </a:r>
            <a:r>
              <a:rPr lang="ru-RU" sz="3600" b="1" dirty="0"/>
              <a:t>Лоренца</a:t>
            </a:r>
            <a:endParaRPr lang="ru-RU" sz="4400" b="1" baseline="-25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212676"/>
              </p:ext>
            </p:extLst>
          </p:nvPr>
        </p:nvGraphicFramePr>
        <p:xfrm>
          <a:off x="5208088" y="1996914"/>
          <a:ext cx="1956200" cy="67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5" name="Equation" r:id="rId5" imgW="3357720" imgH="1157400" progId="Equation.DSMT4">
                  <p:embed/>
                </p:oleObj>
              </mc:Choice>
              <mc:Fallback>
                <p:oleObj name="Equation" r:id="rId5" imgW="3357720" imgH="1157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8088" y="1996914"/>
                        <a:ext cx="1956200" cy="674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795595"/>
            <a:ext cx="9144000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При изменении знака заряда частицы </a:t>
            </a:r>
          </a:p>
          <a:p>
            <a:pPr algn="ctr"/>
            <a:r>
              <a:rPr lang="ru-RU" sz="3600" dirty="0">
                <a:solidFill>
                  <a:srgbClr val="0000FF"/>
                </a:solidFill>
              </a:rPr>
              <a:t>изменяется направления силы Лоренца на противоположное </a:t>
            </a:r>
          </a:p>
        </p:txBody>
      </p:sp>
    </p:spTree>
    <p:extLst>
      <p:ext uri="{BB962C8B-B14F-4D97-AF65-F5344CB8AC3E}">
        <p14:creationId xmlns:p14="http://schemas.microsoft.com/office/powerpoint/2010/main" val="42371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7CA339-A89D-49FB-8EC4-44C6B55CE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solidFill>
                  <a:srgbClr val="0000FF"/>
                </a:solidFill>
                <a:latin typeface="+mn-lt"/>
              </a:rPr>
              <a:t>Фазовый </a:t>
            </a:r>
            <a:r>
              <a:rPr lang="ru-RU" altLang="ru-RU" b="1" i="1" dirty="0">
                <a:solidFill>
                  <a:srgbClr val="0000FF"/>
                </a:solidFill>
                <a:latin typeface="+mn-lt"/>
              </a:rPr>
              <a:t>множитель в передаточной функции при определенных значениях дефокусировки мало отличается от -1 в некотором интервале апертурного угла. </a:t>
            </a:r>
            <a:r>
              <a:rPr lang="ru-RU" altLang="ru-RU" b="1" dirty="0">
                <a:solidFill>
                  <a:srgbClr val="0000FF"/>
                </a:solidFill>
                <a:latin typeface="+mn-lt"/>
              </a:rPr>
              <a:t>Если учесть при этом, что апертурная функция </a:t>
            </a:r>
            <a:r>
              <a:rPr lang="ru-RU" altLang="ru-RU" b="1" i="1" dirty="0">
                <a:solidFill>
                  <a:srgbClr val="0000FF"/>
                </a:solidFill>
                <a:latin typeface="+mn-lt"/>
              </a:rPr>
              <a:t>A(</a:t>
            </a:r>
            <a:r>
              <a:rPr lang="en-US" altLang="ru-RU" b="1" i="1" dirty="0">
                <a:solidFill>
                  <a:srgbClr val="0000FF"/>
                </a:solidFill>
                <a:latin typeface="+mn-lt"/>
              </a:rPr>
              <a:t>b</a:t>
            </a:r>
            <a:r>
              <a:rPr lang="ru-RU" altLang="ru-RU" b="1" i="1" dirty="0">
                <a:solidFill>
                  <a:srgbClr val="0000FF"/>
                </a:solidFill>
                <a:latin typeface="+mn-lt"/>
              </a:rPr>
              <a:t>) </a:t>
            </a:r>
            <a:r>
              <a:rPr lang="ru-RU" altLang="ru-RU" b="1" dirty="0">
                <a:solidFill>
                  <a:srgbClr val="0000FF"/>
                </a:solidFill>
                <a:latin typeface="+mn-lt"/>
              </a:rPr>
              <a:t>описывает действие апертурной диафрагмы и внутри этой области апертурного угла является константой. </a:t>
            </a:r>
            <a:endParaRPr lang="ru-RU" altLang="ru-RU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5BE491-EB4A-4E6D-B67F-28CC9AD20458}"/>
              </a:ext>
            </a:extLst>
          </p:cNvPr>
          <p:cNvSpPr txBox="1"/>
          <p:nvPr/>
        </p:nvSpPr>
        <p:spPr>
          <a:xfrm>
            <a:off x="0" y="4869160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</a:rPr>
              <a:t>Тогда передаточная функция в этой области апертурного угла</a:t>
            </a:r>
            <a:r>
              <a:rPr lang="en-US" altLang="ru-RU" sz="4000" b="1" dirty="0">
                <a:solidFill>
                  <a:srgbClr val="FF0000"/>
                </a:solidFill>
              </a:rPr>
              <a:t> </a:t>
            </a:r>
            <a:r>
              <a:rPr lang="en-US" altLang="ru-RU" sz="4000" b="1" i="1" dirty="0">
                <a:solidFill>
                  <a:srgbClr val="FF0000"/>
                </a:solidFill>
              </a:rPr>
              <a:t>S(</a:t>
            </a:r>
            <a:r>
              <a:rPr lang="el-GR" altLang="ru-RU" sz="4000" b="1" i="1" dirty="0">
                <a:solidFill>
                  <a:srgbClr val="FF0000"/>
                </a:solidFill>
              </a:rPr>
              <a:t>β</a:t>
            </a:r>
            <a:r>
              <a:rPr lang="en-US" altLang="ru-RU" sz="4000" b="1" i="1" dirty="0">
                <a:solidFill>
                  <a:srgbClr val="FF0000"/>
                </a:solidFill>
              </a:rPr>
              <a:t>,</a:t>
            </a:r>
            <a:r>
              <a:rPr lang="el-GR" altLang="ru-RU" sz="4000" b="1" i="1" dirty="0">
                <a:solidFill>
                  <a:srgbClr val="FF0000"/>
                </a:solidFill>
              </a:rPr>
              <a:t>ε</a:t>
            </a:r>
            <a:r>
              <a:rPr lang="en-US" altLang="ru-RU" sz="4000" b="1" i="1" dirty="0">
                <a:solidFill>
                  <a:srgbClr val="FF0000"/>
                </a:solidFill>
              </a:rPr>
              <a:t>)≈ -1</a:t>
            </a:r>
            <a:r>
              <a:rPr lang="ru-RU" altLang="ru-RU" sz="4000" b="1" i="1" dirty="0">
                <a:solidFill>
                  <a:srgbClr val="FF0000"/>
                </a:solidFill>
              </a:rPr>
              <a:t> </a:t>
            </a:r>
            <a:r>
              <a:rPr lang="ru-RU" altLang="ru-RU" sz="4000" b="1" i="1" dirty="0">
                <a:solidFill>
                  <a:srgbClr val="0000FF"/>
                </a:solidFill>
              </a:rPr>
              <a:t>!!!</a:t>
            </a:r>
            <a:endParaRPr lang="ru-RU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53BFE8-0934-4E23-A911-1FA5CF62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8760"/>
            <a:ext cx="9144000" cy="40318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При </a:t>
            </a:r>
            <a:r>
              <a:rPr lang="ru-RU" altLang="ru-RU" b="1" dirty="0">
                <a:solidFill>
                  <a:srgbClr val="FF0000"/>
                </a:solidFill>
              </a:rPr>
              <a:t>определенных значениях величины </a:t>
            </a:r>
            <a:r>
              <a:rPr lang="ru-RU" altLang="ru-RU" b="1" dirty="0" err="1" smtClean="0">
                <a:solidFill>
                  <a:srgbClr val="FF0000"/>
                </a:solidFill>
              </a:rPr>
              <a:t>дефокусировки</a:t>
            </a:r>
            <a:r>
              <a:rPr lang="ru-RU" altLang="ru-RU" b="1" dirty="0" smtClean="0">
                <a:solidFill>
                  <a:srgbClr val="FF0000"/>
                </a:solidFill>
              </a:rPr>
              <a:t> наблюдается </a:t>
            </a:r>
            <a:r>
              <a:rPr lang="ru-RU" altLang="ru-RU" b="1" dirty="0">
                <a:solidFill>
                  <a:srgbClr val="FF0000"/>
                </a:solidFill>
              </a:rPr>
              <a:t>достаточно широкая область значений </a:t>
            </a:r>
            <a:endParaRPr lang="ru-RU" altLang="ru-RU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апертурного </a:t>
            </a:r>
            <a:r>
              <a:rPr lang="ru-RU" altLang="ru-RU" b="1" dirty="0">
                <a:solidFill>
                  <a:srgbClr val="FF0000"/>
                </a:solidFill>
              </a:rPr>
              <a:t>угла </a:t>
            </a:r>
            <a:r>
              <a:rPr lang="ru-RU" altLang="ru-RU" b="1" i="1" dirty="0">
                <a:solidFill>
                  <a:srgbClr val="FF0000"/>
                </a:solidFill>
              </a:rPr>
              <a:t>,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где функция  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sin</a:t>
            </a:r>
            <a:r>
              <a:rPr lang="ru-RU" altLang="ru-RU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χ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ε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)]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 ≈ 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-1</a:t>
            </a:r>
            <a:r>
              <a:rPr lang="ru-RU" altLang="ru-RU" b="1" i="1" dirty="0">
                <a:solidFill>
                  <a:srgbClr val="FF0000"/>
                </a:solidFill>
              </a:rPr>
              <a:t> </a:t>
            </a:r>
            <a:endParaRPr lang="en-US" altLang="ru-RU" b="1" i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(ввиду близости аргумента </a:t>
            </a:r>
            <a:r>
              <a:rPr lang="ru-RU" altLang="ru-RU" b="1" dirty="0" smtClean="0">
                <a:solidFill>
                  <a:srgbClr val="FF0000"/>
                </a:solidFill>
              </a:rPr>
              <a:t>≈</a:t>
            </a:r>
            <a:r>
              <a:rPr lang="el-GR" altLang="ru-RU" b="1" dirty="0" smtClean="0">
                <a:solidFill>
                  <a:srgbClr val="FF0000"/>
                </a:solidFill>
              </a:rPr>
              <a:t>π</a:t>
            </a:r>
            <a:r>
              <a:rPr lang="ru-RU" altLang="ru-RU" b="1" dirty="0" smtClean="0">
                <a:solidFill>
                  <a:srgbClr val="FF0000"/>
                </a:solidFill>
              </a:rPr>
              <a:t>/2</a:t>
            </a:r>
            <a:r>
              <a:rPr lang="ru-RU" altLang="ru-RU" b="1" dirty="0">
                <a:solidFill>
                  <a:srgbClr val="FF0000"/>
                </a:solidFill>
              </a:rPr>
              <a:t>)</a:t>
            </a:r>
            <a:r>
              <a:rPr lang="en-US" altLang="ru-RU" b="1" i="1" dirty="0">
                <a:solidFill>
                  <a:srgbClr val="FF0000"/>
                </a:solidFill>
              </a:rPr>
              <a:t>,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соответственно в этой же области функция  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cos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 [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χ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l-GR" altLang="ru-RU" b="1" i="1" dirty="0">
                <a:solidFill>
                  <a:schemeClr val="bg1">
                    <a:lumMod val="75000"/>
                  </a:schemeClr>
                </a:solidFill>
              </a:rPr>
              <a:t>ε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)]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 ≈ </a:t>
            </a:r>
            <a:r>
              <a:rPr lang="en-US" altLang="ru-RU" b="1" i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altLang="ru-RU" b="1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24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Полоса пропускания.tif">
            <a:extLst>
              <a:ext uri="{FF2B5EF4-FFF2-40B4-BE49-F238E27FC236}">
                <a16:creationId xmlns="" xmlns:a16="http://schemas.microsoft.com/office/drawing/2014/main" id="{5FDF9A1D-2845-4376-AE50-349074F0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706063" cy="412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FB3B866-6F55-4761-8AE8-84CD7B12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80344"/>
            <a:ext cx="9144000" cy="26776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Вид передаточной функции современного 100 кВ электронного микроскопа, характеризуемого сферической аберрацией С</a:t>
            </a:r>
            <a:r>
              <a:rPr lang="en-US" altLang="ru-RU" sz="2400" b="1" baseline="-25000">
                <a:solidFill>
                  <a:srgbClr val="0000FF"/>
                </a:solidFill>
              </a:rPr>
              <a:t>s</a:t>
            </a:r>
            <a:r>
              <a:rPr lang="ru-RU" altLang="ru-RU" sz="2400" b="1">
                <a:solidFill>
                  <a:srgbClr val="0000FF"/>
                </a:solidFill>
              </a:rPr>
              <a:t>=2,2 мм и расходимостью пучка электронов </a:t>
            </a:r>
            <a:r>
              <a:rPr lang="el-GR" altLang="ru-RU" sz="2400" b="1">
                <a:solidFill>
                  <a:srgbClr val="0000FF"/>
                </a:solidFill>
              </a:rPr>
              <a:t>Δ</a:t>
            </a:r>
            <a:r>
              <a:rPr lang="ru-RU" altLang="ru-RU" sz="2400" b="1">
                <a:solidFill>
                  <a:srgbClr val="0000FF"/>
                </a:solidFill>
                <a:sym typeface="Symbol" panose="05050102010706020507" pitchFamily="18" charset="2"/>
              </a:rPr>
              <a:t></a:t>
            </a:r>
            <a:r>
              <a:rPr lang="ru-RU" altLang="ru-RU" sz="2400" b="1">
                <a:solidFill>
                  <a:srgbClr val="0000FF"/>
                </a:solidFill>
              </a:rPr>
              <a:t>=0,9</a:t>
            </a:r>
            <a:r>
              <a:rPr lang="en-US" altLang="ru-RU" sz="2400" b="1">
                <a:solidFill>
                  <a:srgbClr val="0000FF"/>
                </a:solidFill>
              </a:rPr>
              <a:t>x</a:t>
            </a:r>
            <a:r>
              <a:rPr lang="ru-RU" altLang="ru-RU" sz="2400" b="1">
                <a:solidFill>
                  <a:srgbClr val="0000FF"/>
                </a:solidFill>
              </a:rPr>
              <a:t>10</a:t>
            </a:r>
            <a:r>
              <a:rPr lang="ru-RU" altLang="ru-RU" sz="2400" b="1" baseline="30000">
                <a:solidFill>
                  <a:srgbClr val="0000FF"/>
                </a:solidFill>
              </a:rPr>
              <a:t>-3</a:t>
            </a:r>
            <a:r>
              <a:rPr lang="ru-RU" altLang="ru-RU" sz="2400" b="1">
                <a:solidFill>
                  <a:srgbClr val="0000FF"/>
                </a:solidFill>
              </a:rPr>
              <a:t> рад.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На рисунке представлен случаи Шерцеровской фокусировки при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altLang="ru-RU" sz="2400" b="1">
                <a:solidFill>
                  <a:srgbClr val="0000FF"/>
                </a:solidFill>
              </a:rPr>
              <a:t>f</a:t>
            </a:r>
            <a:r>
              <a:rPr lang="ru-RU" altLang="ru-RU" sz="2400" b="1">
                <a:solidFill>
                  <a:srgbClr val="0000FF"/>
                </a:solidFill>
              </a:rPr>
              <a:t>=-110,4 нм 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3926CFC-91CE-490F-968D-33107545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3950"/>
            <a:ext cx="91440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Область </a:t>
            </a:r>
            <a:r>
              <a:rPr lang="ru-RU" altLang="ru-RU" sz="4000" b="1" dirty="0" err="1"/>
              <a:t>дефокусировок</a:t>
            </a:r>
            <a:r>
              <a:rPr lang="ru-RU" altLang="ru-RU" sz="4000" b="1" dirty="0"/>
              <a:t>, при которых это происходит, получила название по имени автора этого исследования,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дефокусировки </a:t>
            </a:r>
            <a:r>
              <a:rPr lang="ru-RU" altLang="ru-RU" sz="4000" b="1" dirty="0" err="1"/>
              <a:t>Шерцера</a:t>
            </a: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75B879-1721-42EA-B2C7-216210D58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0963"/>
            <a:ext cx="9144000" cy="1446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</a:rPr>
              <a:t>Экспериментальные (левая колонка) и теоретические (правая колонка) изображения структуры кристалла </a:t>
            </a:r>
            <a:r>
              <a:rPr lang="en-US" altLang="ru-RU" sz="2200" b="1" dirty="0" err="1">
                <a:solidFill>
                  <a:srgbClr val="FF0000"/>
                </a:solidFill>
              </a:rPr>
              <a:t>GeNb</a:t>
            </a:r>
            <a:r>
              <a:rPr lang="ru-RU" altLang="ru-RU" sz="2200" b="1" baseline="-25000" dirty="0">
                <a:solidFill>
                  <a:srgbClr val="FF0000"/>
                </a:solidFill>
              </a:rPr>
              <a:t>9</a:t>
            </a:r>
            <a:r>
              <a:rPr lang="ru-RU" altLang="ru-RU" sz="2200" b="1" dirty="0">
                <a:solidFill>
                  <a:srgbClr val="FF0000"/>
                </a:solidFill>
              </a:rPr>
              <a:t>О</a:t>
            </a:r>
            <a:r>
              <a:rPr lang="ru-RU" altLang="ru-RU" sz="2200" b="1" baseline="-25000" dirty="0">
                <a:solidFill>
                  <a:srgbClr val="FF0000"/>
                </a:solidFill>
              </a:rPr>
              <a:t>26 </a:t>
            </a:r>
            <a:r>
              <a:rPr lang="ru-RU" altLang="ru-RU" sz="2200" b="1" dirty="0">
                <a:solidFill>
                  <a:srgbClr val="FF0000"/>
                </a:solidFill>
              </a:rPr>
              <a:t>получены при следующих значениях дефокусировки, измеряемой в нанометрах</a:t>
            </a:r>
            <a:r>
              <a:rPr lang="ru-RU" altLang="ru-RU" sz="2000" b="1" dirty="0">
                <a:solidFill>
                  <a:srgbClr val="FF0000"/>
                </a:solidFill>
              </a:rPr>
              <a:t>: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pic>
        <p:nvPicPr>
          <p:cNvPr id="109578" name="Picture 10">
            <a:extLst>
              <a:ext uri="{FF2B5EF4-FFF2-40B4-BE49-F238E27FC236}">
                <a16:creationId xmlns="" xmlns:a16="http://schemas.microsoft.com/office/drawing/2014/main" id="{8C25CCDF-D004-4B4D-B42B-60B7C9B6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" y="6060430"/>
            <a:ext cx="3859471" cy="8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12">
            <a:extLst>
              <a:ext uri="{FF2B5EF4-FFF2-40B4-BE49-F238E27FC236}">
                <a16:creationId xmlns="" xmlns:a16="http://schemas.microsoft.com/office/drawing/2014/main" id="{DBD72137-A214-4CAF-B3F3-D921F71E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2643"/>
            <a:ext cx="3885237" cy="83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13">
            <a:extLst>
              <a:ext uri="{FF2B5EF4-FFF2-40B4-BE49-F238E27FC236}">
                <a16:creationId xmlns="" xmlns:a16="http://schemas.microsoft.com/office/drawing/2014/main" id="{EC9CBBD9-2A8C-4626-91DE-5A19450A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" y="4269744"/>
            <a:ext cx="3859240" cy="85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2" name="Picture 14">
            <a:extLst>
              <a:ext uri="{FF2B5EF4-FFF2-40B4-BE49-F238E27FC236}">
                <a16:creationId xmlns="" xmlns:a16="http://schemas.microsoft.com/office/drawing/2014/main" id="{0EA0A445-2711-4568-95F2-4FA1E239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0358"/>
            <a:ext cx="3885238" cy="83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3" name="Picture 15">
            <a:extLst>
              <a:ext uri="{FF2B5EF4-FFF2-40B4-BE49-F238E27FC236}">
                <a16:creationId xmlns="" xmlns:a16="http://schemas.microsoft.com/office/drawing/2014/main" id="{D5206704-1C34-48C5-BE71-03162125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2462"/>
            <a:ext cx="3885236" cy="87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4" name="Picture 16">
            <a:extLst>
              <a:ext uri="{FF2B5EF4-FFF2-40B4-BE49-F238E27FC236}">
                <a16:creationId xmlns="" xmlns:a16="http://schemas.microsoft.com/office/drawing/2014/main" id="{98801FA2-668F-40C4-940A-F577D6C4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0287"/>
            <a:ext cx="3885236" cy="82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A232B04-9869-4F75-A4BE-1666E2659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50" y="3461391"/>
            <a:ext cx="5057006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Изображение (в) получено при оптимальной </a:t>
            </a:r>
            <a:r>
              <a:rPr lang="ru-RU" altLang="ru-RU" sz="1800" b="1" dirty="0" err="1">
                <a:solidFill>
                  <a:srgbClr val="FF0000"/>
                </a:solidFill>
              </a:rPr>
              <a:t>дефокусировке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1F01749-FA29-4541-BC70-E646C4EDB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5369892"/>
            <a:ext cx="5076056" cy="1476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При проведении расчетов расходимость падающего пучка не учитывалась. (Объективная диафрагма принималась равной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2,63 нм</a:t>
            </a:r>
            <a:r>
              <a:rPr lang="ru-RU" altLang="ru-RU" sz="1800" b="1" baseline="30000" dirty="0">
                <a:solidFill>
                  <a:srgbClr val="0000FF"/>
                </a:solidFill>
              </a:rPr>
              <a:t>-1</a:t>
            </a:r>
            <a:r>
              <a:rPr lang="ru-RU" altLang="ru-RU" sz="1800" b="1" dirty="0">
                <a:solidFill>
                  <a:srgbClr val="0000FF"/>
                </a:solidFill>
              </a:rPr>
              <a:t>, а С</a:t>
            </a:r>
            <a:r>
              <a:rPr lang="en-US" altLang="ru-RU" sz="1800" b="1" baseline="-25000" dirty="0">
                <a:solidFill>
                  <a:srgbClr val="0000FF"/>
                </a:solidFill>
              </a:rPr>
              <a:t>s</a:t>
            </a:r>
            <a:r>
              <a:rPr lang="en-US" altLang="ru-RU" sz="1800" b="1" dirty="0">
                <a:solidFill>
                  <a:srgbClr val="0000FF"/>
                </a:solidFill>
              </a:rPr>
              <a:t>=</a:t>
            </a:r>
            <a:r>
              <a:rPr lang="ru-RU" altLang="ru-RU" sz="1800" b="1" dirty="0">
                <a:solidFill>
                  <a:srgbClr val="0000FF"/>
                </a:solidFill>
              </a:rPr>
              <a:t>1,8 мм. </a:t>
            </a:r>
            <a:endParaRPr lang="ru-RU" altLang="ru-RU" sz="1800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949DBD4B-CA68-40C5-8141-621237F5A40C}"/>
              </a:ext>
            </a:extLst>
          </p:cNvPr>
          <p:cNvCxnSpPr>
            <a:cxnSpLocks/>
          </p:cNvCxnSpPr>
          <p:nvPr/>
        </p:nvCxnSpPr>
        <p:spPr>
          <a:xfrm flipH="1">
            <a:off x="3885237" y="3784447"/>
            <a:ext cx="72061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="" xmlns:a16="http://schemas.microsoft.com/office/drawing/2014/main" id="{E8E795FA-07C6-4403-AE13-E68BED83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5175"/>
            <a:ext cx="9144000" cy="2124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Примеры применения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электронной микроскопии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высокого разрешения </a:t>
            </a:r>
            <a:r>
              <a:rPr lang="en-US" altLang="ru-RU" sz="4400" b="1">
                <a:solidFill>
                  <a:srgbClr val="0000FF"/>
                </a:solidFill>
              </a:rPr>
              <a:t>(HREM</a:t>
            </a:r>
            <a:r>
              <a:rPr lang="en-US" altLang="ru-RU" sz="3600" b="1">
                <a:solidFill>
                  <a:srgbClr val="0000FF"/>
                </a:solidFill>
              </a:rPr>
              <a:t>)</a:t>
            </a:r>
            <a:endParaRPr lang="ru-RU" altLang="ru-RU" sz="3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="" xmlns:a16="http://schemas.microsoft.com/office/drawing/2014/main" id="{208979B7-E2DC-42D7-A33E-73AD3811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" y="-4864"/>
            <a:ext cx="8777288" cy="53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="" xmlns:a16="http://schemas.microsoft.com/office/drawing/2014/main" id="{695CABF4-40E0-48FE-88BC-71A5991D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13375"/>
            <a:ext cx="9144000" cy="1465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Изображение решетки кремния вдоль направления &lt;110&gt;. Толщина кристалла 150Å, </a:t>
            </a:r>
            <a:r>
              <a:rPr lang="ru-RU" altLang="ru-RU" sz="1800" b="1" dirty="0" err="1">
                <a:solidFill>
                  <a:srgbClr val="0000FF"/>
                </a:solidFill>
              </a:rPr>
              <a:t>дефокусировка</a:t>
            </a:r>
            <a:r>
              <a:rPr lang="ru-RU" altLang="ru-RU" sz="1800" b="1" dirty="0">
                <a:solidFill>
                  <a:srgbClr val="0000FF"/>
                </a:solidFill>
              </a:rPr>
              <a:t> 1140Å, светлые пятна соответствуют атомным колонкам. Изображение очищено от шума. На врезке показано расположение атомов в элементарной ячейке кремния и приведены некоторые характерные межатомные расстояния.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43E6709E-1C43-4C31-BD14-0A8AA90D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700213"/>
            <a:ext cx="3000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="" xmlns:a16="http://schemas.microsoft.com/office/drawing/2014/main" id="{F83DE9FD-7B0D-4A75-8F09-48E0DA4C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700213"/>
            <a:ext cx="340677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="" xmlns:a16="http://schemas.microsoft.com/office/drawing/2014/main" id="{D7B6C141-81CB-4963-BE85-2309BAD4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700213"/>
            <a:ext cx="2557463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7">
            <a:extLst>
              <a:ext uri="{FF2B5EF4-FFF2-40B4-BE49-F238E27FC236}">
                <a16:creationId xmlns="" xmlns:a16="http://schemas.microsoft.com/office/drawing/2014/main" id="{C8121184-2A27-492E-BBD6-640FD15D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9144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HREM – </a:t>
            </a:r>
            <a:r>
              <a:rPr lang="ru-RU" altLang="ru-RU" sz="2800" b="1"/>
              <a:t>изображение монокристалла кремния</a:t>
            </a:r>
          </a:p>
        </p:txBody>
      </p:sp>
      <p:sp>
        <p:nvSpPr>
          <p:cNvPr id="29702" name="TextBox 8">
            <a:extLst>
              <a:ext uri="{FF2B5EF4-FFF2-40B4-BE49-F238E27FC236}">
                <a16:creationId xmlns="" xmlns:a16="http://schemas.microsoft.com/office/drawing/2014/main" id="{9F00A1B6-E675-46F4-959A-F9BB5F978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4319588"/>
            <a:ext cx="3054350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ЭМ - изображение</a:t>
            </a:r>
          </a:p>
        </p:txBody>
      </p:sp>
      <p:sp>
        <p:nvSpPr>
          <p:cNvPr id="29703" name="TextBox 9">
            <a:extLst>
              <a:ext uri="{FF2B5EF4-FFF2-40B4-BE49-F238E27FC236}">
                <a16:creationId xmlns="" xmlns:a16="http://schemas.microsoft.com/office/drawing/2014/main" id="{D2411A76-F945-434C-AF5A-4B2F9F0B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319588"/>
            <a:ext cx="3529012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Модель решетки</a:t>
            </a:r>
          </a:p>
        </p:txBody>
      </p:sp>
      <p:sp>
        <p:nvSpPr>
          <p:cNvPr id="29704" name="TextBox 10">
            <a:extLst>
              <a:ext uri="{FF2B5EF4-FFF2-40B4-BE49-F238E27FC236}">
                <a16:creationId xmlns="" xmlns:a16="http://schemas.microsoft.com/office/drawing/2014/main" id="{BA88795F-BDB6-4E52-A344-3171AF70D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338638"/>
            <a:ext cx="255587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Электронограмма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0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997874C4-7C5E-4502-953D-DB7A4BE9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3300"/>
            <a:ext cx="65532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>
            <a:extLst>
              <a:ext uri="{FF2B5EF4-FFF2-40B4-BE49-F238E27FC236}">
                <a16:creationId xmlns="" xmlns:a16="http://schemas.microsoft.com/office/drawing/2014/main" id="{C9AD6209-C657-4E79-9430-979366C68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-15875"/>
            <a:ext cx="9129712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FF"/>
                </a:solidFill>
              </a:rPr>
              <a:t>HREM</a:t>
            </a:r>
            <a:r>
              <a:rPr lang="ru-RU" altLang="ru-RU" sz="2400" b="1">
                <a:solidFill>
                  <a:srgbClr val="0000FF"/>
                </a:solidFill>
              </a:rPr>
              <a:t> -</a:t>
            </a:r>
            <a:r>
              <a:rPr lang="en-US" altLang="ru-RU" sz="2400" b="1">
                <a:solidFill>
                  <a:srgbClr val="0000FF"/>
                </a:solidFill>
              </a:rPr>
              <a:t> </a:t>
            </a:r>
            <a:r>
              <a:rPr lang="ru-RU" altLang="ru-RU" sz="2400" b="1">
                <a:solidFill>
                  <a:srgbClr val="0000FF"/>
                </a:solidFill>
              </a:rPr>
              <a:t>изображение ядра краевой дислокации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в монокристалле германия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="" xmlns:a16="http://schemas.microsoft.com/office/drawing/2014/main" id="{7A843313-24B5-464A-95D5-C81EF1D8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63"/>
            <a:ext cx="9144000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7">
            <a:extLst>
              <a:ext uri="{FF2B5EF4-FFF2-40B4-BE49-F238E27FC236}">
                <a16:creationId xmlns="" xmlns:a16="http://schemas.microsoft.com/office/drawing/2014/main" id="{68B9BDA7-3F25-49EB-9A29-DC2D778A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830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Двойниковые границы в монокристаллах кремния образующиеся при деформации</a:t>
            </a:r>
            <a:endParaRPr lang="ru-RU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3333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AD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3333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DAD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5664</TotalTime>
  <Words>4345</Words>
  <Application>Microsoft Office PowerPoint</Application>
  <PresentationFormat>Экран (4:3)</PresentationFormat>
  <Paragraphs>556</Paragraphs>
  <Slides>136</Slides>
  <Notes>25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136</vt:i4>
      </vt:variant>
    </vt:vector>
  </HeadingPairs>
  <TitlesOfParts>
    <vt:vector size="138" baseType="lpstr">
      <vt:lpstr>Оформление по умолчанию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E.Suvorov</dc:creator>
  <cp:lastModifiedBy>Suvorov</cp:lastModifiedBy>
  <cp:revision>563</cp:revision>
  <dcterms:created xsi:type="dcterms:W3CDTF">2009-02-20T10:50:34Z</dcterms:created>
  <dcterms:modified xsi:type="dcterms:W3CDTF">2024-02-26T06:02:36Z</dcterms:modified>
</cp:coreProperties>
</file>